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43" r:id="rId2"/>
  </p:sldMasterIdLst>
  <p:notesMasterIdLst>
    <p:notesMasterId r:id="rId38"/>
  </p:notesMasterIdLst>
  <p:sldIdLst>
    <p:sldId id="345" r:id="rId3"/>
    <p:sldId id="503" r:id="rId4"/>
    <p:sldId id="505" r:id="rId5"/>
    <p:sldId id="506" r:id="rId6"/>
    <p:sldId id="522" r:id="rId7"/>
    <p:sldId id="523" r:id="rId8"/>
    <p:sldId id="496" r:id="rId9"/>
    <p:sldId id="472" r:id="rId10"/>
    <p:sldId id="473" r:id="rId11"/>
    <p:sldId id="507" r:id="rId12"/>
    <p:sldId id="477" r:id="rId13"/>
    <p:sldId id="497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76" r:id="rId24"/>
    <p:sldId id="502" r:id="rId25"/>
    <p:sldId id="525" r:id="rId26"/>
    <p:sldId id="494" r:id="rId27"/>
    <p:sldId id="508" r:id="rId28"/>
    <p:sldId id="526" r:id="rId29"/>
    <p:sldId id="527" r:id="rId30"/>
    <p:sldId id="528" r:id="rId31"/>
    <p:sldId id="529" r:id="rId32"/>
    <p:sldId id="530" r:id="rId33"/>
    <p:sldId id="531" r:id="rId34"/>
    <p:sldId id="532" r:id="rId35"/>
    <p:sldId id="533" r:id="rId36"/>
    <p:sldId id="53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CDE"/>
    <a:srgbClr val="00FFFF"/>
    <a:srgbClr val="0000FF"/>
    <a:srgbClr val="FFCC00"/>
    <a:srgbClr val="E9EDF4"/>
    <a:srgbClr val="2F18DA"/>
    <a:srgbClr val="996633"/>
    <a:srgbClr val="D0D8E8"/>
    <a:srgbClr val="14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8" autoAdjust="0"/>
    <p:restoredTop sz="99834" autoAdjust="0"/>
  </p:normalViewPr>
  <p:slideViewPr>
    <p:cSldViewPr snapToGrid="0">
      <p:cViewPr>
        <p:scale>
          <a:sx n="79" d="100"/>
          <a:sy n="79" d="100"/>
        </p:scale>
        <p:origin x="-9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4FED07-59B5-43CB-A34B-ACBDDB74AD66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2F29F6B6-EF60-4765-9F64-097012E14758}">
      <dgm:prSet phldrT="[Text]" custT="1"/>
      <dgm:spPr/>
      <dgm:t>
        <a:bodyPr/>
        <a:lstStyle/>
        <a:p>
          <a:r>
            <a:rPr lang="id-ID" sz="3600" i="1" smtClean="0"/>
            <a:t>Engineering</a:t>
          </a:r>
          <a:endParaRPr lang="id-ID" sz="3600" i="1"/>
        </a:p>
      </dgm:t>
    </dgm:pt>
    <dgm:pt modelId="{B78B7EDB-F6A2-4492-825A-15CCA58C7E2C}" type="parTrans" cxnId="{E5A0ECC0-08AA-41EE-8623-C758CC482768}">
      <dgm:prSet/>
      <dgm:spPr/>
      <dgm:t>
        <a:bodyPr/>
        <a:lstStyle/>
        <a:p>
          <a:endParaRPr lang="id-ID"/>
        </a:p>
      </dgm:t>
    </dgm:pt>
    <dgm:pt modelId="{43555D6E-EC04-4321-A77B-7C53F4416940}" type="sibTrans" cxnId="{E5A0ECC0-08AA-41EE-8623-C758CC482768}">
      <dgm:prSet/>
      <dgm:spPr/>
      <dgm:t>
        <a:bodyPr/>
        <a:lstStyle/>
        <a:p>
          <a:endParaRPr lang="id-ID"/>
        </a:p>
      </dgm:t>
    </dgm:pt>
    <dgm:pt modelId="{D6F6F2F4-5FE0-48E1-AE8B-8C7C8818349B}" type="pres">
      <dgm:prSet presAssocID="{F84FED07-59B5-43CB-A34B-ACBDDB74AD6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9613ADFA-6CDB-4868-8209-B9F7C1042CD5}" type="pres">
      <dgm:prSet presAssocID="{2F29F6B6-EF60-4765-9F64-097012E14758}" presName="comp" presStyleCnt="0"/>
      <dgm:spPr/>
    </dgm:pt>
    <dgm:pt modelId="{3BE383C3-CE8E-470C-B621-E9F2237DEDA6}" type="pres">
      <dgm:prSet presAssocID="{2F29F6B6-EF60-4765-9F64-097012E14758}" presName="box" presStyleLbl="node1" presStyleIdx="0" presStyleCnt="1" custLinFactY="100000" custLinFactNeighborX="22950" custLinFactNeighborY="180353"/>
      <dgm:spPr/>
      <dgm:t>
        <a:bodyPr/>
        <a:lstStyle/>
        <a:p>
          <a:endParaRPr lang="id-ID"/>
        </a:p>
      </dgm:t>
    </dgm:pt>
    <dgm:pt modelId="{A31B77A3-2454-4E22-81B6-5238E9239447}" type="pres">
      <dgm:prSet presAssocID="{2F29F6B6-EF60-4765-9F64-097012E14758}" presName="img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80FE746A-B295-4E7C-8420-3B366307D38D}" type="pres">
      <dgm:prSet presAssocID="{2F29F6B6-EF60-4765-9F64-097012E14758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624DDF8B-4184-4195-AF9C-7E9160781AD7}" type="presOf" srcId="{2F29F6B6-EF60-4765-9F64-097012E14758}" destId="{80FE746A-B295-4E7C-8420-3B366307D38D}" srcOrd="1" destOrd="0" presId="urn:microsoft.com/office/officeart/2005/8/layout/vList4"/>
    <dgm:cxn modelId="{F33514C5-4201-4F2B-B918-443075B38CE9}" type="presOf" srcId="{2F29F6B6-EF60-4765-9F64-097012E14758}" destId="{3BE383C3-CE8E-470C-B621-E9F2237DEDA6}" srcOrd="0" destOrd="0" presId="urn:microsoft.com/office/officeart/2005/8/layout/vList4"/>
    <dgm:cxn modelId="{AE37BCAD-EF2A-43E2-B90D-6A141C218D4E}" type="presOf" srcId="{F84FED07-59B5-43CB-A34B-ACBDDB74AD66}" destId="{D6F6F2F4-5FE0-48E1-AE8B-8C7C8818349B}" srcOrd="0" destOrd="0" presId="urn:microsoft.com/office/officeart/2005/8/layout/vList4"/>
    <dgm:cxn modelId="{E5A0ECC0-08AA-41EE-8623-C758CC482768}" srcId="{F84FED07-59B5-43CB-A34B-ACBDDB74AD66}" destId="{2F29F6B6-EF60-4765-9F64-097012E14758}" srcOrd="0" destOrd="0" parTransId="{B78B7EDB-F6A2-4492-825A-15CCA58C7E2C}" sibTransId="{43555D6E-EC04-4321-A77B-7C53F4416940}"/>
    <dgm:cxn modelId="{2B22AE03-69E3-45EF-997D-1304738AF648}" type="presParOf" srcId="{D6F6F2F4-5FE0-48E1-AE8B-8C7C8818349B}" destId="{9613ADFA-6CDB-4868-8209-B9F7C1042CD5}" srcOrd="0" destOrd="0" presId="urn:microsoft.com/office/officeart/2005/8/layout/vList4"/>
    <dgm:cxn modelId="{1D9AC3A9-7597-4DD7-8F49-2E60F7689582}" type="presParOf" srcId="{9613ADFA-6CDB-4868-8209-B9F7C1042CD5}" destId="{3BE383C3-CE8E-470C-B621-E9F2237DEDA6}" srcOrd="0" destOrd="0" presId="urn:microsoft.com/office/officeart/2005/8/layout/vList4"/>
    <dgm:cxn modelId="{2342D7A1-6115-4EDD-ADF5-3C23CED94C96}" type="presParOf" srcId="{9613ADFA-6CDB-4868-8209-B9F7C1042CD5}" destId="{A31B77A3-2454-4E22-81B6-5238E9239447}" srcOrd="1" destOrd="0" presId="urn:microsoft.com/office/officeart/2005/8/layout/vList4"/>
    <dgm:cxn modelId="{75196501-39C4-4AF8-B4DF-C285272A53B5}" type="presParOf" srcId="{9613ADFA-6CDB-4868-8209-B9F7C1042CD5}" destId="{80FE746A-B295-4E7C-8420-3B366307D38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383C3-CE8E-470C-B621-E9F2237DEDA6}">
      <dsp:nvSpPr>
        <dsp:cNvPr id="0" name=""/>
        <dsp:cNvSpPr/>
      </dsp:nvSpPr>
      <dsp:spPr>
        <a:xfrm>
          <a:off x="0" y="0"/>
          <a:ext cx="7360693" cy="1961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600" i="1" kern="1200" smtClean="0"/>
            <a:t>Engineering</a:t>
          </a:r>
          <a:endParaRPr lang="id-ID" sz="3600" i="1" kern="1200"/>
        </a:p>
      </dsp:txBody>
      <dsp:txXfrm>
        <a:off x="1668321" y="0"/>
        <a:ext cx="5692371" cy="1961833"/>
      </dsp:txXfrm>
    </dsp:sp>
    <dsp:sp modelId="{A31B77A3-2454-4E22-81B6-5238E9239447}">
      <dsp:nvSpPr>
        <dsp:cNvPr id="0" name=""/>
        <dsp:cNvSpPr/>
      </dsp:nvSpPr>
      <dsp:spPr>
        <a:xfrm>
          <a:off x="196183" y="196183"/>
          <a:ext cx="1472138" cy="15694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B2BCB-369E-4FC3-8771-070ACC48FE2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7AAB0-1F32-4E6F-B683-8AB439FC5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65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100762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8" rIns="91413" bIns="45708"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1887" y="8685950"/>
            <a:ext cx="2976113" cy="45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8" rIns="91413" bIns="45708" anchor="b"/>
          <a:lstStyle>
            <a:lvl1pPr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4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4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4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4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9FC25A1B-CCED-411A-908E-FB362E1F18B2}" type="slidenum">
              <a:rPr lang="en-US" altLang="en-US" sz="1100"/>
              <a:pPr algn="r" eaLnBrk="1" hangingPunct="1"/>
              <a:t>7</a:t>
            </a:fld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2342231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CEF980E6-1A63-4943-BA61-E1E004F30680}" type="slidenum">
              <a:rPr lang="id-ID" altLang="en-US" smtClean="0">
                <a:latin typeface="Calibri" pitchFamily="34" charset="0"/>
              </a:rPr>
              <a:pPr eaLnBrk="1" hangingPunct="1"/>
              <a:t>21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55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F116C2-83D0-441A-AB5A-9B91E667E97B}" type="slidenum">
              <a:rPr lang="en-US" smtClean="0"/>
              <a:pPr/>
              <a:t>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9114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4213"/>
            <a:ext cx="6099175" cy="3432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129FEE-C847-46E4-9565-FA7A44BF0A9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87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930EFDB5-28E9-43E2-BADE-CE6BCBFB9F75}" type="slidenum">
              <a:rPr lang="id-ID" altLang="en-US" smtClean="0">
                <a:latin typeface="Calibri" pitchFamily="34" charset="0"/>
              </a:rPr>
              <a:pPr eaLnBrk="1" hangingPunct="1"/>
              <a:t>28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31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971A8695-3A6E-4FD7-B430-43BAC4BB139F}" type="slidenum">
              <a:rPr lang="id-ID" altLang="en-US" smtClean="0">
                <a:latin typeface="Calibri" pitchFamily="34" charset="0"/>
              </a:rPr>
              <a:pPr eaLnBrk="1" hangingPunct="1"/>
              <a:t>29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494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EEC21E1D-7756-4340-9E20-907667A997CF}" type="slidenum">
              <a:rPr lang="id-ID" altLang="en-US" smtClean="0">
                <a:latin typeface="Calibri" pitchFamily="34" charset="0"/>
              </a:rPr>
              <a:pPr eaLnBrk="1" hangingPunct="1"/>
              <a:t>30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2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554D296-BBE3-4594-840D-D323C50E69D4}" type="slidenum">
              <a:rPr lang="id-ID" altLang="en-US" smtClean="0">
                <a:latin typeface="Calibri" pitchFamily="34" charset="0"/>
              </a:rPr>
              <a:pPr eaLnBrk="1" hangingPunct="1"/>
              <a:t>31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A07AAD6F-4838-48C3-9391-92BC954A06F7}" type="slidenum">
              <a:rPr lang="id-ID" altLang="en-US" smtClean="0">
                <a:latin typeface="Calibri" pitchFamily="34" charset="0"/>
              </a:rPr>
              <a:pPr eaLnBrk="1" hangingPunct="1"/>
              <a:t>32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07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B418137E-0530-4545-B8EC-CCDBAF03C8CE}" type="slidenum">
              <a:rPr lang="id-ID" altLang="en-US" smtClean="0">
                <a:latin typeface="Calibri" pitchFamily="34" charset="0"/>
              </a:rPr>
              <a:pPr eaLnBrk="1" hangingPunct="1"/>
              <a:t>33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044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FB9EF93-69AE-406C-BA2F-73B4069CAC0B}" type="slidenum">
              <a:rPr lang="id-ID" altLang="en-US" smtClean="0">
                <a:latin typeface="Calibri" pitchFamily="34" charset="0"/>
              </a:rPr>
              <a:pPr eaLnBrk="1" hangingPunct="1"/>
              <a:t>34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43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4213"/>
            <a:ext cx="6100762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8" rIns="91413" bIns="45708"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9876" name="Slide Number Placeholder 3"/>
          <p:cNvSpPr txBox="1">
            <a:spLocks noGrp="1"/>
          </p:cNvSpPr>
          <p:nvPr/>
        </p:nvSpPr>
        <p:spPr bwMode="auto">
          <a:xfrm>
            <a:off x="3881887" y="8685950"/>
            <a:ext cx="2976113" cy="45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3" tIns="45708" rIns="91413" bIns="45708" anchor="b"/>
          <a:lstStyle>
            <a:lvl1pPr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2428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24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24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24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2428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1027E0CB-27AF-410B-B2EB-342A7BDFB6CF}" type="slidenum">
              <a:rPr lang="en-US" altLang="en-US" sz="1100"/>
              <a:pPr algn="r" eaLnBrk="1" hangingPunct="1"/>
              <a:t>12</a:t>
            </a:fld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620310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CEF980E6-1A63-4943-BA61-E1E004F30680}" type="slidenum">
              <a:rPr lang="id-ID" altLang="en-US" smtClean="0">
                <a:latin typeface="Calibri" pitchFamily="34" charset="0"/>
              </a:rPr>
              <a:pPr eaLnBrk="1" hangingPunct="1"/>
              <a:t>35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99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930EFDB5-28E9-43E2-BADE-CE6BCBFB9F75}" type="slidenum">
              <a:rPr lang="id-ID" altLang="en-US" smtClean="0">
                <a:latin typeface="Calibri" pitchFamily="34" charset="0"/>
              </a:rPr>
              <a:pPr eaLnBrk="1" hangingPunct="1"/>
              <a:t>14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7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971A8695-3A6E-4FD7-B430-43BAC4BB139F}" type="slidenum">
              <a:rPr lang="id-ID" altLang="en-US" smtClean="0">
                <a:latin typeface="Calibri" pitchFamily="34" charset="0"/>
              </a:rPr>
              <a:pPr eaLnBrk="1" hangingPunct="1"/>
              <a:t>15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44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EEC21E1D-7756-4340-9E20-907667A997CF}" type="slidenum">
              <a:rPr lang="id-ID" altLang="en-US" smtClean="0">
                <a:latin typeface="Calibri" pitchFamily="34" charset="0"/>
              </a:rPr>
              <a:pPr eaLnBrk="1" hangingPunct="1"/>
              <a:t>16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733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554D296-BBE3-4594-840D-D323C50E69D4}" type="slidenum">
              <a:rPr lang="id-ID" altLang="en-US" smtClean="0">
                <a:latin typeface="Calibri" pitchFamily="34" charset="0"/>
              </a:rPr>
              <a:pPr eaLnBrk="1" hangingPunct="1"/>
              <a:t>17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32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A07AAD6F-4838-48C3-9391-92BC954A06F7}" type="slidenum">
              <a:rPr lang="id-ID" altLang="en-US" smtClean="0">
                <a:latin typeface="Calibri" pitchFamily="34" charset="0"/>
              </a:rPr>
              <a:pPr eaLnBrk="1" hangingPunct="1"/>
              <a:t>18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83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B418137E-0530-4545-B8EC-CCDBAF03C8CE}" type="slidenum">
              <a:rPr lang="id-ID" altLang="en-US" smtClean="0">
                <a:latin typeface="Calibri" pitchFamily="34" charset="0"/>
              </a:rPr>
              <a:pPr eaLnBrk="1" hangingPunct="1"/>
              <a:t>19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578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9413" y="684213"/>
            <a:ext cx="6099175" cy="34321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2797504" indent="-1075963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4303852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6025393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7746934" indent="-860770" defTabSz="866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9468475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11190016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291155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4633097" indent="-860770" defTabSz="8667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FB9EF93-69AE-406C-BA2F-73B4069CAC0B}" type="slidenum">
              <a:rPr lang="id-ID" altLang="en-US" smtClean="0">
                <a:latin typeface="Calibri" pitchFamily="34" charset="0"/>
              </a:rPr>
              <a:pPr eaLnBrk="1" hangingPunct="1"/>
              <a:t>20</a:t>
            </a:fld>
            <a:endParaRPr lang="id-ID" alt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3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6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7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34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609600" cy="6862484"/>
          </a:xfrm>
          <a:prstGeom prst="rect">
            <a:avLst/>
          </a:prstGeom>
          <a:gradFill>
            <a:gsLst>
              <a:gs pos="50000">
                <a:srgbClr val="FFFF00"/>
              </a:gs>
              <a:gs pos="0">
                <a:srgbClr val="00B050">
                  <a:alpha val="90000"/>
                </a:srgbClr>
              </a:gs>
              <a:gs pos="100000">
                <a:srgbClr val="FF0000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4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4484"/>
            <a:ext cx="609600" cy="6862484"/>
          </a:xfrm>
          <a:prstGeom prst="rect">
            <a:avLst/>
          </a:prstGeom>
          <a:gradFill>
            <a:gsLst>
              <a:gs pos="50000">
                <a:srgbClr val="FFFF00"/>
              </a:gs>
              <a:gs pos="0">
                <a:srgbClr val="00B050">
                  <a:alpha val="90000"/>
                </a:srgbClr>
              </a:gs>
              <a:gs pos="100000">
                <a:srgbClr val="FF0000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89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29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76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4484"/>
            <a:ext cx="609600" cy="6862484"/>
          </a:xfrm>
          <a:prstGeom prst="rect">
            <a:avLst/>
          </a:prstGeom>
          <a:gradFill>
            <a:gsLst>
              <a:gs pos="50000">
                <a:srgbClr val="FFFF00"/>
              </a:gs>
              <a:gs pos="0">
                <a:srgbClr val="00B050">
                  <a:alpha val="90000"/>
                </a:srgbClr>
              </a:gs>
              <a:gs pos="100000">
                <a:srgbClr val="FF0000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48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4484"/>
            <a:ext cx="609600" cy="6862484"/>
          </a:xfrm>
          <a:prstGeom prst="rect">
            <a:avLst/>
          </a:prstGeom>
          <a:gradFill>
            <a:gsLst>
              <a:gs pos="50000">
                <a:srgbClr val="FFFF00"/>
              </a:gs>
              <a:gs pos="0">
                <a:srgbClr val="00B050">
                  <a:alpha val="90000"/>
                </a:srgbClr>
              </a:gs>
              <a:gs pos="100000">
                <a:srgbClr val="FF0000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0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5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3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0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41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4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FF8CD-A93F-4324-93C4-5F575E547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9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03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9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8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4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52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8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33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DF311-0777-407F-8484-790572230A34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91828-36CB-4659-A674-8AAD7FD6D3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2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slide" Target="slide11.xml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diagramData" Target="../diagrams/data1.xml"/><Relationship Id="rId5" Type="http://schemas.openxmlformats.org/officeDocument/2006/relationships/image" Target="../media/image18.png"/><Relationship Id="rId15" Type="http://schemas.microsoft.com/office/2007/relationships/diagramDrawing" Target="../diagrams/drawing1.xml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slide" Target="slide9.xml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slide" Target="slide11.xml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4960137"/>
            <a:ext cx="8229600" cy="1463040"/>
          </a:xfrm>
        </p:spPr>
        <p:txBody>
          <a:bodyPr>
            <a:normAutofit fontScale="90000"/>
          </a:bodyPr>
          <a:lstStyle/>
          <a:p>
            <a:r>
              <a:rPr lang="id-ID" sz="4800" b="1" cap="small" smtClean="0">
                <a:solidFill>
                  <a:srgbClr val="FFFF00"/>
                </a:solidFill>
                <a:latin typeface="Arial Narrow" panose="020B0606020202030204" pitchFamily="34" charset="0"/>
                <a:cs typeface="Narkisim" panose="020E0502050101010101" pitchFamily="34" charset="-79"/>
              </a:rPr>
              <a:t>Indikator &amp; Deskripsi </a:t>
            </a:r>
            <a:br>
              <a:rPr lang="id-ID" sz="4800" b="1" cap="small" smtClean="0">
                <a:solidFill>
                  <a:srgbClr val="FFFF00"/>
                </a:solidFill>
                <a:latin typeface="Arial Narrow" panose="020B0606020202030204" pitchFamily="34" charset="0"/>
                <a:cs typeface="Narkisim" panose="020E0502050101010101" pitchFamily="34" charset="-79"/>
              </a:rPr>
            </a:br>
            <a:r>
              <a:rPr lang="id-ID" sz="4800" b="1" cap="small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cs typeface="Narkisim" panose="020E0502050101010101" pitchFamily="34" charset="-79"/>
              </a:rPr>
              <a:t>Tingkat Kesiapterapan Teknologi</a:t>
            </a:r>
            <a:br>
              <a:rPr lang="id-ID" sz="4800" b="1" cap="small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cs typeface="Narkisim" panose="020E0502050101010101" pitchFamily="34" charset="-79"/>
              </a:rPr>
            </a:br>
            <a:r>
              <a:rPr lang="id-ID" sz="4800" b="1" cap="small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cs typeface="Narkisim" panose="020E0502050101010101" pitchFamily="34" charset="-79"/>
              </a:rPr>
              <a:t>TKT </a:t>
            </a:r>
            <a:r>
              <a:rPr lang="id-ID" sz="4800" b="1" i="1" cap="small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cs typeface="Narkisim" panose="020E0502050101010101" pitchFamily="34" charset="-79"/>
              </a:rPr>
              <a:t>Online</a:t>
            </a:r>
            <a:endParaRPr lang="id-ID" sz="4800" i="1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420669" y="4960137"/>
            <a:ext cx="3771331" cy="1463040"/>
          </a:xfrm>
        </p:spPr>
        <p:txBody>
          <a:bodyPr/>
          <a:lstStyle/>
          <a:p>
            <a:r>
              <a:rPr lang="id-ID" smtClean="0">
                <a:solidFill>
                  <a:schemeClr val="bg1"/>
                </a:solidFill>
                <a:latin typeface="Arial Narrow" panose="020B0606020202030204" pitchFamily="34" charset="0"/>
              </a:rPr>
              <a:t>Dedi Suhendri, PSTAT - BPPT</a:t>
            </a:r>
            <a:r>
              <a:rPr lang="id-ID">
                <a:solidFill>
                  <a:schemeClr val="bg1"/>
                </a:solidFill>
                <a:latin typeface="Arial Narrow" panose="020B0606020202030204" pitchFamily="34" charset="0"/>
              </a:rPr>
              <a:t/>
            </a:r>
            <a:br>
              <a:rPr lang="id-ID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id-ID" smtClean="0">
                <a:solidFill>
                  <a:srgbClr val="FFFF00"/>
                </a:solidFill>
                <a:latin typeface="Arial Narrow" panose="020B0606020202030204" pitchFamily="34" charset="0"/>
              </a:rPr>
              <a:t>@ </a:t>
            </a:r>
            <a:r>
              <a:rPr lang="id-ID" i="1" smtClean="0">
                <a:solidFill>
                  <a:srgbClr val="FFFF00"/>
                </a:solidFill>
                <a:latin typeface="Arial Narrow" panose="020B0606020202030204" pitchFamily="34" charset="0"/>
              </a:rPr>
              <a:t>Sosialisasi TKT</a:t>
            </a:r>
          </a:p>
          <a:p>
            <a:r>
              <a:rPr lang="id-ID" smtClean="0">
                <a:solidFill>
                  <a:schemeClr val="bg1"/>
                </a:solidFill>
                <a:latin typeface="Arial Narrow" panose="020B0606020202030204" pitchFamily="34" charset="0"/>
              </a:rPr>
              <a:t>Jakarta, 12 April 2017</a:t>
            </a:r>
            <a:endParaRPr lang="en-US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07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2636" y="842346"/>
            <a:ext cx="990209" cy="5970833"/>
            <a:chOff x="3200399" y="0"/>
            <a:chExt cx="2095499" cy="10390463"/>
          </a:xfrm>
        </p:grpSpPr>
        <p:pic>
          <p:nvPicPr>
            <p:cNvPr id="190472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399" y="116205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4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55" y="232410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939" y="3438525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2" y="46025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7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576459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8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69266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9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8081472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80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9237938"/>
              <a:ext cx="2085975" cy="115252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/>
          <p:cNvSpPr/>
          <p:nvPr/>
        </p:nvSpPr>
        <p:spPr>
          <a:xfrm rot="5400000">
            <a:off x="9427522" y="2471830"/>
            <a:ext cx="756000" cy="4500000"/>
          </a:xfrm>
          <a:prstGeom prst="rect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000" b="1" smtClean="0"/>
              <a:t>PERTANIAN</a:t>
            </a:r>
            <a:r>
              <a:rPr lang="id-ID" sz="2000" b="1" smtClean="0"/>
              <a:t>. </a:t>
            </a:r>
            <a:r>
              <a:rPr lang="en-US" sz="2000" b="1" smtClean="0"/>
              <a:t>PETERNAKAN</a:t>
            </a:r>
            <a:r>
              <a:rPr lang="id-ID" sz="2000" b="1" smtClean="0"/>
              <a:t>, </a:t>
            </a:r>
            <a:r>
              <a:rPr lang="en-US" sz="2000" b="1" smtClean="0"/>
              <a:t>PERIKANAN</a:t>
            </a:r>
            <a:endParaRPr lang="id-ID" sz="2000" b="1"/>
          </a:p>
        </p:txBody>
      </p:sp>
      <p:sp>
        <p:nvSpPr>
          <p:cNvPr id="16" name="Rectangle 15"/>
          <p:cNvSpPr/>
          <p:nvPr/>
        </p:nvSpPr>
        <p:spPr>
          <a:xfrm rot="5400000">
            <a:off x="9427522" y="-51997"/>
            <a:ext cx="756000" cy="450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r>
              <a:rPr lang="en-US" sz="2400" b="1">
                <a:solidFill>
                  <a:schemeClr val="bg1"/>
                </a:solidFill>
              </a:rPr>
              <a:t>KESEHATAN </a:t>
            </a:r>
            <a:r>
              <a:rPr lang="en-US" sz="2400" b="1" smtClean="0">
                <a:solidFill>
                  <a:schemeClr val="bg1"/>
                </a:solidFill>
              </a:rPr>
              <a:t>–</a:t>
            </a:r>
            <a:r>
              <a:rPr lang="id-ID" sz="2400" b="1" smtClean="0">
                <a:solidFill>
                  <a:schemeClr val="bg1"/>
                </a:solidFill>
              </a:rPr>
              <a:t> </a:t>
            </a:r>
            <a:r>
              <a:rPr lang="en-US" sz="2400" b="1" smtClean="0">
                <a:solidFill>
                  <a:schemeClr val="bg1"/>
                </a:solidFill>
              </a:rPr>
              <a:t>VAKSIN</a:t>
            </a:r>
            <a:r>
              <a:rPr lang="id-ID" sz="2400" b="1" smtClean="0">
                <a:solidFill>
                  <a:schemeClr val="bg1"/>
                </a:solidFill>
              </a:rPr>
              <a:t> </a:t>
            </a:r>
            <a:r>
              <a:rPr lang="en-US" sz="2400" b="1" smtClean="0">
                <a:solidFill>
                  <a:schemeClr val="bg1"/>
                </a:solidFill>
              </a:rPr>
              <a:t>/</a:t>
            </a:r>
            <a:r>
              <a:rPr lang="id-ID" sz="2400" b="1" smtClean="0">
                <a:solidFill>
                  <a:schemeClr val="bg1"/>
                </a:solidFill>
              </a:rPr>
              <a:t> HAYATI</a:t>
            </a:r>
            <a:endParaRPr lang="id-ID" sz="2400" b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93896" y="1754483"/>
            <a:ext cx="4483104" cy="505869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id-ID" sz="3600" b="1" smtClean="0"/>
              <a:t>Hasil Risbang</a:t>
            </a:r>
            <a:br>
              <a:rPr lang="id-ID" sz="3600" b="1" smtClean="0"/>
            </a:br>
            <a:endParaRPr lang="id-ID" sz="3600" b="1" smtClean="0"/>
          </a:p>
          <a:p>
            <a:pPr algn="ctr"/>
            <a:r>
              <a:rPr lang="id-ID" sz="2400" b="1" i="1" smtClean="0"/>
              <a:t>( Hardware / Sofware / System )</a:t>
            </a:r>
            <a:endParaRPr lang="id-ID" sz="2400" i="1"/>
          </a:p>
        </p:txBody>
      </p:sp>
      <p:sp>
        <p:nvSpPr>
          <p:cNvPr id="27" name="Rectangle 26"/>
          <p:cNvSpPr/>
          <p:nvPr/>
        </p:nvSpPr>
        <p:spPr>
          <a:xfrm>
            <a:off x="1993896" y="79838"/>
            <a:ext cx="10061626" cy="66340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id-ID" sz="3200" b="1" smtClean="0"/>
              <a:t>Deskripsi  TKT</a:t>
            </a:r>
            <a:endParaRPr lang="id-ID" sz="3200"/>
          </a:p>
        </p:txBody>
      </p:sp>
      <p:sp>
        <p:nvSpPr>
          <p:cNvPr id="28" name="Rectangle 27"/>
          <p:cNvSpPr/>
          <p:nvPr/>
        </p:nvSpPr>
        <p:spPr>
          <a:xfrm>
            <a:off x="742636" y="79838"/>
            <a:ext cx="985709" cy="66340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id-ID" sz="3200" b="1" smtClean="0"/>
              <a:t>TKT</a:t>
            </a:r>
            <a:endParaRPr lang="id-ID" sz="3200"/>
          </a:p>
        </p:txBody>
      </p:sp>
      <p:sp>
        <p:nvSpPr>
          <p:cNvPr id="29" name="Rectangle 28">
            <a:hlinkClick r:id="rId11" action="ppaction://hlinksldjump"/>
          </p:cNvPr>
          <p:cNvSpPr/>
          <p:nvPr/>
        </p:nvSpPr>
        <p:spPr>
          <a:xfrm>
            <a:off x="1993896" y="826360"/>
            <a:ext cx="4483104" cy="90834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id-ID" sz="3200" b="1" smtClean="0"/>
              <a:t>Generik</a:t>
            </a:r>
            <a:endParaRPr lang="id-ID"/>
          </a:p>
        </p:txBody>
      </p:sp>
      <p:sp>
        <p:nvSpPr>
          <p:cNvPr id="30" name="Rectangle 29"/>
          <p:cNvSpPr/>
          <p:nvPr/>
        </p:nvSpPr>
        <p:spPr>
          <a:xfrm>
            <a:off x="6557928" y="800392"/>
            <a:ext cx="5497594" cy="9083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id-ID" sz="3200" b="1" smtClean="0"/>
              <a:t>Spesifik</a:t>
            </a:r>
            <a:endParaRPr lang="id-ID"/>
          </a:p>
        </p:txBody>
      </p:sp>
      <p:sp>
        <p:nvSpPr>
          <p:cNvPr id="32" name="Rounded Rectangle 31"/>
          <p:cNvSpPr>
            <a:spLocks noChangeAspect="1"/>
          </p:cNvSpPr>
          <p:nvPr/>
        </p:nvSpPr>
        <p:spPr>
          <a:xfrm>
            <a:off x="6664342" y="6045038"/>
            <a:ext cx="789390" cy="756000"/>
          </a:xfrm>
          <a:prstGeom prst="roundRect">
            <a:avLst>
              <a:gd name="adj" fmla="val 0"/>
            </a:avLst>
          </a:prstGeom>
          <a:blipFill rotWithShape="1">
            <a:blip r:embed="rId1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Rounded Rectangle 32"/>
          <p:cNvSpPr>
            <a:spLocks noChangeAspect="1"/>
          </p:cNvSpPr>
          <p:nvPr/>
        </p:nvSpPr>
        <p:spPr>
          <a:xfrm>
            <a:off x="6667744" y="5227573"/>
            <a:ext cx="785988" cy="756000"/>
          </a:xfrm>
          <a:prstGeom prst="roundRect">
            <a:avLst>
              <a:gd name="adj" fmla="val 0"/>
            </a:avLst>
          </a:prstGeom>
          <a:blipFill rotWithShape="1">
            <a:blip r:embed="rId1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Rounded Rectangle 33"/>
          <p:cNvSpPr>
            <a:spLocks noChangeAspect="1"/>
          </p:cNvSpPr>
          <p:nvPr/>
        </p:nvSpPr>
        <p:spPr>
          <a:xfrm>
            <a:off x="6683473" y="3522075"/>
            <a:ext cx="770259" cy="756000"/>
          </a:xfrm>
          <a:prstGeom prst="roundRect">
            <a:avLst>
              <a:gd name="adj" fmla="val 10000"/>
            </a:avLst>
          </a:prstGeom>
          <a:blipFill rotWithShape="1">
            <a:blip r:embed="rId1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668887" y="4343830"/>
            <a:ext cx="770259" cy="756000"/>
          </a:xfrm>
          <a:prstGeom prst="roundRect">
            <a:avLst>
              <a:gd name="adj" fmla="val 0"/>
            </a:avLst>
          </a:prstGeom>
          <a:blipFill rotWithShape="1">
            <a:blip r:embed="rId1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6646576" y="2670699"/>
            <a:ext cx="807156" cy="756000"/>
          </a:xfrm>
          <a:prstGeom prst="roundRect">
            <a:avLst>
              <a:gd name="adj" fmla="val 10000"/>
            </a:avLst>
          </a:prstGeom>
          <a:blipFill rotWithShape="1">
            <a:blip r:embed="rId1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Rectangle 39"/>
          <p:cNvSpPr/>
          <p:nvPr/>
        </p:nvSpPr>
        <p:spPr>
          <a:xfrm rot="5400000">
            <a:off x="9427522" y="4172670"/>
            <a:ext cx="756000" cy="450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400" b="1" smtClean="0"/>
              <a:t>SOSIAL</a:t>
            </a:r>
            <a:r>
              <a:rPr lang="id-ID" sz="2400" b="1" smtClean="0"/>
              <a:t> HUMANIORA</a:t>
            </a:r>
            <a:endParaRPr lang="id-ID" sz="2400" b="1"/>
          </a:p>
        </p:txBody>
      </p:sp>
      <p:sp>
        <p:nvSpPr>
          <p:cNvPr id="41" name="Rectangle 40"/>
          <p:cNvSpPr/>
          <p:nvPr/>
        </p:nvSpPr>
        <p:spPr>
          <a:xfrm rot="5400000">
            <a:off x="9427522" y="3331864"/>
            <a:ext cx="756000" cy="450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400" b="1" smtClean="0"/>
              <a:t>TIK</a:t>
            </a:r>
            <a:r>
              <a:rPr lang="id-ID" sz="2400" b="1" smtClean="0"/>
              <a:t> /</a:t>
            </a:r>
            <a:r>
              <a:rPr lang="en-US" sz="2400" b="1" smtClean="0"/>
              <a:t> SOFTWARE</a:t>
            </a:r>
            <a:endParaRPr lang="id-ID" sz="2400" b="1"/>
          </a:p>
        </p:txBody>
      </p:sp>
      <p:sp>
        <p:nvSpPr>
          <p:cNvPr id="42" name="Rectangle 41"/>
          <p:cNvSpPr/>
          <p:nvPr/>
        </p:nvSpPr>
        <p:spPr>
          <a:xfrm rot="5400000">
            <a:off x="9427522" y="1636701"/>
            <a:ext cx="756000" cy="450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400" b="1"/>
              <a:t>FARMASI </a:t>
            </a:r>
            <a:endParaRPr lang="id-ID" sz="2400" b="1"/>
          </a:p>
        </p:txBody>
      </p:sp>
      <p:sp>
        <p:nvSpPr>
          <p:cNvPr id="43" name="Rectangle 42"/>
          <p:cNvSpPr/>
          <p:nvPr/>
        </p:nvSpPr>
        <p:spPr>
          <a:xfrm rot="5400000">
            <a:off x="9427522" y="771243"/>
            <a:ext cx="756000" cy="450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400" b="1"/>
              <a:t>KESEHATAN – </a:t>
            </a:r>
            <a:r>
              <a:rPr lang="en-US" sz="2400" b="1" smtClean="0"/>
              <a:t>P</a:t>
            </a:r>
            <a:r>
              <a:rPr lang="id-ID" sz="2400" b="1" smtClean="0"/>
              <a:t>ERALATAN MEDIS</a:t>
            </a:r>
            <a:endParaRPr lang="id-ID" sz="2400" b="1"/>
          </a:p>
        </p:txBody>
      </p:sp>
      <p:sp>
        <p:nvSpPr>
          <p:cNvPr id="44" name="Rounded Rectangle 43"/>
          <p:cNvSpPr/>
          <p:nvPr/>
        </p:nvSpPr>
        <p:spPr>
          <a:xfrm>
            <a:off x="6665056" y="1834071"/>
            <a:ext cx="807156" cy="741932"/>
          </a:xfrm>
          <a:prstGeom prst="roundRect">
            <a:avLst>
              <a:gd name="adj" fmla="val 10000"/>
            </a:avLst>
          </a:prstGeom>
          <a:blipFill rotWithShape="1">
            <a:blip r:embed="rId1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7435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6704" y="390212"/>
            <a:ext cx="990209" cy="6324492"/>
            <a:chOff x="3200399" y="0"/>
            <a:chExt cx="2095499" cy="10390463"/>
          </a:xfrm>
        </p:grpSpPr>
        <p:pic>
          <p:nvPicPr>
            <p:cNvPr id="190472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399" y="116205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4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55" y="232410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939" y="3438525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2" y="46025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7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576459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8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69266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9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8081472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80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9237938"/>
              <a:ext cx="2085975" cy="115252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2641600" y="2208359"/>
            <a:ext cx="7924800" cy="1922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555750">
              <a:lnSpc>
                <a:spcPct val="90000"/>
              </a:lnSpc>
              <a:spcAft>
                <a:spcPct val="35000"/>
              </a:spcAft>
              <a:defRPr/>
            </a:pPr>
            <a:r>
              <a:rPr lang="sv-SE" sz="6600" b="1" smtClean="0">
                <a:latin typeface="Baskerville Old Face" panose="02020602080505020303" pitchFamily="18" charset="0"/>
              </a:rPr>
              <a:t>Deskripsi </a:t>
            </a:r>
            <a:r>
              <a:rPr lang="id-ID" sz="6600" b="1">
                <a:latin typeface="Baskerville Old Face" panose="02020602080505020303" pitchFamily="18" charset="0"/>
              </a:rPr>
              <a:t>TKT / TRL </a:t>
            </a:r>
            <a:r>
              <a:rPr lang="id-ID" sz="6600" b="1" smtClean="0">
                <a:latin typeface="Baskerville Old Face" panose="02020602080505020303" pitchFamily="18" charset="0"/>
              </a:rPr>
              <a:t>( </a:t>
            </a:r>
            <a:r>
              <a:rPr lang="id-ID" sz="6600" b="1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Umum / Generik</a:t>
            </a:r>
            <a:r>
              <a:rPr lang="id-ID" sz="6600" b="1" smtClean="0">
                <a:latin typeface="Baskerville Old Face" panose="02020602080505020303" pitchFamily="18" charset="0"/>
              </a:rPr>
              <a:t> )</a:t>
            </a: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2045269525"/>
              </p:ext>
            </p:extLst>
          </p:nvPr>
        </p:nvGraphicFramePr>
        <p:xfrm>
          <a:off x="4831307" y="4896167"/>
          <a:ext cx="7360693" cy="1961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2290" name="Picture 2">
            <a:hlinkClick r:id="rId16" action="ppaction://hlinksldjump" tooltip="TRL Description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0"/>
            <a:ext cx="1625600" cy="39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7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614" name="Group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94882"/>
              </p:ext>
            </p:extLst>
          </p:nvPr>
        </p:nvGraphicFramePr>
        <p:xfrm>
          <a:off x="21229" y="-26158"/>
          <a:ext cx="12069171" cy="6812768"/>
        </p:xfrm>
        <a:graphic>
          <a:graphicData uri="http://schemas.openxmlformats.org/drawingml/2006/table">
            <a:tbl>
              <a:tblPr/>
              <a:tblGrid>
                <a:gridCol w="1925620"/>
                <a:gridCol w="10143551"/>
              </a:tblGrid>
              <a:tr h="79433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Teknologi benar-benar teruji</a:t>
                      </a:r>
                      <a:r>
                        <a:rPr kumimoji="0" lang="id-ID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/</a:t>
                      </a:r>
                      <a:r>
                        <a:rPr kumimoji="0" lang="id-ID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 </a:t>
                      </a:r>
                      <a:br>
                        <a:rPr kumimoji="0" lang="id-ID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</a:b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terbukti melalui keberhasilan</a:t>
                      </a:r>
                      <a:r>
                        <a:rPr kumimoji="0" lang="id-ID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pengoperasian.</a:t>
                      </a:r>
                    </a:p>
                  </a:txBody>
                  <a:tcPr marL="121920" marR="121920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33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Telah melalui pengujian dan demonstrasi dalam aplikasi sebenarnya</a:t>
                      </a:r>
                      <a:r>
                        <a:rPr kumimoji="0" lang="id-ID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 dan memenuhi syarat (</a:t>
                      </a:r>
                      <a:r>
                        <a:rPr kumimoji="0" lang="id-ID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qualified</a:t>
                      </a:r>
                      <a:r>
                        <a:rPr kumimoji="0" lang="id-ID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L="121920" marR="121920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433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Arial" pitchFamily="34" charset="0"/>
                        </a:rPr>
                        <a:t>Demonstrasi prototipe sistem dalam lingkungan / aplikasi sebenarnya</a:t>
                      </a:r>
                    </a:p>
                  </a:txBody>
                  <a:tcPr marL="121920" marR="121920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98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 Rounded MT Bold"/>
                        </a:rPr>
                        <a:t>Prototipe telah diuji dalam lingkungan sebenarnya.</a:t>
                      </a:r>
                      <a:endParaRPr lang="id-ID" sz="1800" b="0" i="0" u="none" strike="noStrike">
                        <a:effectLst/>
                        <a:latin typeface="Arial Rounded MT Bold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98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 Rounded MT Bold"/>
                        </a:rPr>
                        <a:t>Model atau Prototipe telah diuji dalam lingkungan yang relevan.</a:t>
                      </a:r>
                      <a:endParaRPr lang="id-ID" sz="1800" b="0" i="0" u="none" strike="noStrike">
                        <a:effectLst/>
                        <a:latin typeface="Arial Rounded MT Bold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6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 Rounded MT Bold"/>
                        </a:rPr>
                        <a:t>Komponen teknologi telah divalidasi dalam lingkungan yang  relevan.</a:t>
                      </a:r>
                      <a:endParaRPr lang="id-ID" sz="1800" b="0" i="0" u="none" strike="noStrike">
                        <a:effectLst/>
                        <a:latin typeface="Arial Rounded MT Bold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6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347472" indent="-347472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 Rounded MT Bold"/>
                        </a:rPr>
                        <a:t>Konsep dan karakteristik penting dari suatu teknologi telah</a:t>
                      </a:r>
                      <a:endParaRPr lang="id-ID" sz="1800" b="0" i="0" u="none" strike="noStrike">
                        <a:effectLst/>
                        <a:latin typeface="Arial Rounded MT Bold"/>
                      </a:endParaRPr>
                    </a:p>
                    <a:p>
                      <a:pPr marL="347472" indent="-347472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 Rounded MT Bold"/>
                        </a:rPr>
                        <a:t>dibuktikan secara analitis dan eksperimental.</a:t>
                      </a:r>
                      <a:endParaRPr lang="id-ID" sz="1800" b="0" i="0" u="none" strike="noStrike">
                        <a:effectLst/>
                        <a:latin typeface="Arial Rounded MT Bold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6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 Rounded MT Bold"/>
                        </a:rPr>
                        <a:t>Konsep teknologi dan aplikasinya telah di formulasikan</a:t>
                      </a:r>
                      <a:r>
                        <a:rPr lang="id-ID" sz="2000" b="1" i="0" u="none" strike="noStrike" kern="120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Rounded MT Bold"/>
                          <a:cs typeface="Arial"/>
                        </a:rPr>
                        <a:t>.</a:t>
                      </a:r>
                      <a:endParaRPr lang="id-ID" sz="1800" b="0" i="0" u="none" strike="noStrike">
                        <a:effectLst/>
                        <a:latin typeface="Arial Rounded MT Bold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6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 Rounded MT Bold"/>
                        </a:rPr>
                        <a:t>Prinsip dasar dari suatu teknologi telah diteliti.</a:t>
                      </a:r>
                      <a:endParaRPr lang="id-ID" sz="1800" b="0" i="0" u="none" strike="noStrike">
                        <a:effectLst/>
                        <a:latin typeface="Arial Rounded MT Bold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2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1600" y="91440"/>
            <a:ext cx="1341120" cy="6309360"/>
            <a:chOff x="76200" y="91440"/>
            <a:chExt cx="1005840" cy="6309360"/>
          </a:xfrm>
        </p:grpSpPr>
        <p:pic>
          <p:nvPicPr>
            <p:cNvPr id="190472" name="Picture 8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9144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3" name="Picture 9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79706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4" name="Picture 10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3" y="150269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5" name="Picture 1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" y="217940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6" name="Picture 1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1" y="288622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7" name="Picture 1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" y="359185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8" name="Picture 14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" y="4297481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9" name="Picture 15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" y="499872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80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" y="5700957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8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9144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9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79706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10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3" y="150269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1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" y="217940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1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1" y="288622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1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" y="359185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14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" y="4297481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15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" y="499872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" name="Rectangle 3"/>
          <p:cNvSpPr txBox="1">
            <a:spLocks noChangeArrowheads="1"/>
          </p:cNvSpPr>
          <p:nvPr/>
        </p:nvSpPr>
        <p:spPr bwMode="auto">
          <a:xfrm>
            <a:off x="1538818" y="1503362"/>
            <a:ext cx="10557933" cy="349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buFont typeface="Arial" pitchFamily="34" charset="0"/>
              <a:buAutoNum type="arabicPeriod"/>
              <a:defRPr/>
            </a:pPr>
            <a:r>
              <a:rPr lang="en-US" sz="3600" smtClean="0">
                <a:solidFill>
                  <a:srgbClr val="000000"/>
                </a:solidFill>
              </a:rPr>
              <a:t>Asumsi dan hukum dasar (ex.fisika/kimia) yg akan digunakan pd teknologi (baru) telah ditentukan</a:t>
            </a:r>
          </a:p>
          <a:p>
            <a:pPr marL="457200" indent="-457200" eaLnBrk="1" hangingPunct="1">
              <a:lnSpc>
                <a:spcPct val="90000"/>
              </a:lnSpc>
              <a:buFont typeface="Arial" pitchFamily="34" charset="0"/>
              <a:buAutoNum type="arabicPeriod"/>
              <a:defRPr/>
            </a:pPr>
            <a:r>
              <a:rPr lang="en-US" sz="3600" smtClean="0">
                <a:solidFill>
                  <a:srgbClr val="000000"/>
                </a:solidFill>
              </a:rPr>
              <a:t>Studi literatur (teori/empiris -penelitian terdahulu) t</a:t>
            </a:r>
            <a:r>
              <a:rPr lang="id-ID" sz="3600" smtClean="0">
                <a:solidFill>
                  <a:srgbClr val="000000"/>
                </a:solidFill>
              </a:rPr>
              <a:t>entang</a:t>
            </a:r>
            <a:r>
              <a:rPr lang="en-US" sz="3600" smtClean="0">
                <a:solidFill>
                  <a:srgbClr val="000000"/>
                </a:solidFill>
              </a:rPr>
              <a:t> prinsip dasar teknologi y</a:t>
            </a:r>
            <a:r>
              <a:rPr lang="id-ID" sz="3600" smtClean="0">
                <a:solidFill>
                  <a:srgbClr val="000000"/>
                </a:solidFill>
              </a:rPr>
              <a:t>an</a:t>
            </a:r>
            <a:r>
              <a:rPr lang="en-US" sz="3600" smtClean="0">
                <a:solidFill>
                  <a:srgbClr val="000000"/>
                </a:solidFill>
              </a:rPr>
              <a:t>g </a:t>
            </a:r>
            <a:r>
              <a:rPr lang="id-ID" sz="3600" smtClean="0">
                <a:solidFill>
                  <a:srgbClr val="000000"/>
                </a:solidFill>
              </a:rPr>
              <a:t/>
            </a:r>
            <a:br>
              <a:rPr lang="id-ID" sz="3600" smtClean="0">
                <a:solidFill>
                  <a:srgbClr val="000000"/>
                </a:solidFill>
              </a:rPr>
            </a:br>
            <a:r>
              <a:rPr lang="en-US" sz="3600" smtClean="0">
                <a:solidFill>
                  <a:srgbClr val="000000"/>
                </a:solidFill>
              </a:rPr>
              <a:t>akan dikembangkan</a:t>
            </a:r>
          </a:p>
          <a:p>
            <a:pPr marL="457200" indent="-457200" eaLnBrk="1" hangingPunct="1">
              <a:lnSpc>
                <a:spcPct val="90000"/>
              </a:lnSpc>
              <a:buFont typeface="Arial" pitchFamily="34" charset="0"/>
              <a:buAutoNum type="arabicPeriod"/>
              <a:defRPr/>
            </a:pPr>
            <a:r>
              <a:rPr lang="en-US" sz="3600" smtClean="0">
                <a:solidFill>
                  <a:srgbClr val="000000"/>
                </a:solidFill>
              </a:rPr>
              <a:t>Formulasi hipotesis penelitian (</a:t>
            </a:r>
            <a:r>
              <a:rPr lang="en-US" sz="3600" i="1" smtClean="0">
                <a:solidFill>
                  <a:srgbClr val="000000"/>
                </a:solidFill>
              </a:rPr>
              <a:t>bila ada</a:t>
            </a:r>
            <a:r>
              <a:rPr lang="en-US" sz="3600" smtClean="0">
                <a:solidFill>
                  <a:srgbClr val="000000"/>
                </a:solidFill>
              </a:rPr>
              <a:t>)	</a:t>
            </a:r>
            <a:endParaRPr lang="en-US" sz="36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473258" y="5257800"/>
            <a:ext cx="10623551" cy="1270000"/>
            <a:chOff x="1524000" y="658803"/>
            <a:chExt cx="6096000" cy="1269999"/>
          </a:xfrm>
        </p:grpSpPr>
        <p:grpSp>
          <p:nvGrpSpPr>
            <p:cNvPr id="104" name="Group 1"/>
            <p:cNvGrpSpPr>
              <a:grpSpLocks/>
            </p:cNvGrpSpPr>
            <p:nvPr/>
          </p:nvGrpSpPr>
          <p:grpSpPr bwMode="auto">
            <a:xfrm>
              <a:off x="1524000" y="658803"/>
              <a:ext cx="6096000" cy="1269999"/>
              <a:chOff x="0" y="0"/>
              <a:chExt cx="6096000" cy="1269999"/>
            </a:xfrm>
          </p:grpSpPr>
          <p:sp>
            <p:nvSpPr>
              <p:cNvPr id="106" name="Rounded Rectangle 105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7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sv-SE" sz="3500" b="1">
                    <a:solidFill>
                      <a:schemeClr val="tx1"/>
                    </a:solidFill>
                    <a:cs typeface="Arial" pitchFamily="34" charset="0"/>
                  </a:rPr>
                  <a:t>Prinsip dasar dari suatu teknologi telah diteliti</a:t>
                </a:r>
                <a:endParaRPr lang="id-ID" sz="35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1684500" y="793196"/>
              <a:ext cx="1071570" cy="1015663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1</a:t>
              </a:r>
            </a:p>
          </p:txBody>
        </p:sp>
      </p:grpSp>
      <p:sp>
        <p:nvSpPr>
          <p:cNvPr id="108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5FDA8C1-FACE-4520-8356-2602997F7E1C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13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7" name="Flowchart: Document 26"/>
          <p:cNvSpPr/>
          <p:nvPr/>
        </p:nvSpPr>
        <p:spPr>
          <a:xfrm>
            <a:off x="12192001" y="4933211"/>
            <a:ext cx="2583180" cy="1740880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indent="-174625">
              <a:buFontTx/>
              <a:buChar char="-"/>
            </a:pPr>
            <a:r>
              <a:rPr lang="id-ID" sz="2000" i="1" smtClean="0">
                <a:solidFill>
                  <a:schemeClr val="tx1"/>
                </a:solidFill>
              </a:rPr>
              <a:t>Tinjauan pustaka/ Literatur </a:t>
            </a:r>
          </a:p>
          <a:p>
            <a:pPr marL="174625" indent="-174625">
              <a:buFontTx/>
              <a:buChar char="-"/>
            </a:pPr>
            <a:r>
              <a:rPr lang="id-ID" sz="2000" i="1" smtClean="0">
                <a:solidFill>
                  <a:schemeClr val="tx1"/>
                </a:solidFill>
              </a:rPr>
              <a:t>Hipotesis atau Pertanyaan Riset</a:t>
            </a:r>
            <a:endParaRPr lang="id-ID" sz="2000" i="1">
              <a:solidFill>
                <a:schemeClr val="tx1"/>
              </a:solidFill>
            </a:endParaRPr>
          </a:p>
          <a:p>
            <a:pPr marL="174625" indent="-174625">
              <a:buFontTx/>
              <a:buChar char="-"/>
            </a:pPr>
            <a:endParaRPr lang="id-ID" sz="2000" i="1">
              <a:solidFill>
                <a:schemeClr val="tx1"/>
              </a:solidFill>
            </a:endParaRPr>
          </a:p>
        </p:txBody>
      </p:sp>
      <p:sp>
        <p:nvSpPr>
          <p:cNvPr id="28" name="Flowchart: Multidocument 27"/>
          <p:cNvSpPr/>
          <p:nvPr/>
        </p:nvSpPr>
        <p:spPr>
          <a:xfrm>
            <a:off x="12209779" y="3289665"/>
            <a:ext cx="2565402" cy="1659609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id-ID" sz="2000" b="1" i="1" smtClean="0"/>
              <a:t>Evidences</a:t>
            </a:r>
            <a:r>
              <a:rPr lang="id-ID" sz="2000" smtClean="0"/>
              <a:t> &amp; Pendukung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Hasil Litbang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0030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00417 -0.7592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3796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26892 3.33333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26788 -0.002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uild="p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36624" y="1536281"/>
            <a:ext cx="10755376" cy="5321719"/>
          </a:xfrm>
        </p:spPr>
        <p:txBody>
          <a:bodyPr>
            <a:noAutofit/>
          </a:bodyPr>
          <a:lstStyle/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Peralatan dan sistem yang akan digunakan, telah teridentifikasi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Studi literatur (teoritis/empiris) teknologi yang akan dikembangkan memungkinkan untuk diterapkan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Desain secara teoritis dan empiris telah teridentifikasi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Elemen-elemen dasar dari teknologi yang akan dikembangkan telah diketahui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Karakterisasi komponen teknologi yang akan dikembangkan telah dikuasai dan dipahami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Kinerja dari masing-masing elemen penyusun teknologi yang akan dikembangkan telah diprediksi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Analisis awal menunjukkan bahwa fungsi utama yang dibutuhkan dapat bekerja dengan baik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Model dan simulasi untuk menguji kebenaran prinsip dasar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Penelitian analitik untuk menguji kebenaran prinsip dasarnya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Komponen-komponen teknologi yang akan dikembangkan, secara terpisah dapat bekerja dengan baik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Peralatan yang digunakan harus valid dan reliable</a:t>
            </a:r>
          </a:p>
          <a:p>
            <a:pPr marL="450850" indent="-450850" eaLnBrk="1" hangingPunct="1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 smtClean="0"/>
              <a:t>Diketahui tahapan eksperimen yang akan dilakukan</a:t>
            </a:r>
            <a:endParaRPr lang="en-US" altLang="en-US" sz="2200" smtClean="0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91584" y="4724400"/>
            <a:ext cx="10605168" cy="1270000"/>
            <a:chOff x="1547834" y="2444753"/>
            <a:chExt cx="6096000" cy="1269999"/>
          </a:xfrm>
        </p:grpSpPr>
        <p:grpSp>
          <p:nvGrpSpPr>
            <p:cNvPr id="24582" name="Group 6"/>
            <p:cNvGrpSpPr>
              <a:grpSpLocks/>
            </p:cNvGrpSpPr>
            <p:nvPr/>
          </p:nvGrpSpPr>
          <p:grpSpPr bwMode="auto">
            <a:xfrm>
              <a:off x="1547834" y="244475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sv-SE" sz="2800" b="1">
                    <a:solidFill>
                      <a:schemeClr val="tx1"/>
                    </a:solidFill>
                    <a:cs typeface="Arial" pitchFamily="34" charset="0"/>
                  </a:rPr>
                  <a:t>Konsep teknologi dan aplikasi telah di formulasikan</a:t>
                </a:r>
                <a:endParaRPr lang="id-ID" sz="28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708334" y="2579146"/>
              <a:ext cx="1071570" cy="1015663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2</a:t>
              </a:r>
            </a:p>
          </p:txBody>
        </p:sp>
      </p:grpSp>
      <p:sp>
        <p:nvSpPr>
          <p:cNvPr id="24581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A2927F2C-B7F5-4C9A-AA58-F7C7BA18D46B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14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1600" y="113354"/>
            <a:ext cx="1341120" cy="6309360"/>
            <a:chOff x="1161689" y="80978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689" y="8097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689" y="78660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212" y="149223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88" y="216894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260" y="287576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261" y="358139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261" y="4287019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867" y="498825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867" y="5690495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lowchart: Document 19"/>
          <p:cNvSpPr/>
          <p:nvPr/>
        </p:nvSpPr>
        <p:spPr>
          <a:xfrm>
            <a:off x="12208861" y="4573722"/>
            <a:ext cx="2583180" cy="2183861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indent="-174625">
              <a:buFontTx/>
              <a:buChar char="-"/>
            </a:pPr>
            <a:r>
              <a:rPr lang="id-ID" sz="2800" i="1" smtClean="0">
                <a:solidFill>
                  <a:schemeClr val="tx1"/>
                </a:solidFill>
              </a:rPr>
              <a:t>Proposal  atau TOR</a:t>
            </a:r>
          </a:p>
          <a:p>
            <a:pPr marL="174625" indent="-174625">
              <a:buFontTx/>
              <a:buChar char="-"/>
            </a:pPr>
            <a:r>
              <a:rPr lang="id-ID" sz="2800" i="1">
                <a:solidFill>
                  <a:schemeClr val="tx1"/>
                </a:solidFill>
              </a:rPr>
              <a:t>D</a:t>
            </a:r>
            <a:r>
              <a:rPr lang="fi-FI" sz="2800" i="1" smtClean="0">
                <a:solidFill>
                  <a:schemeClr val="tx1"/>
                </a:solidFill>
              </a:rPr>
              <a:t>raft </a:t>
            </a:r>
            <a:r>
              <a:rPr lang="fi-FI" sz="2800" i="1">
                <a:solidFill>
                  <a:schemeClr val="tx1"/>
                </a:solidFill>
              </a:rPr>
              <a:t>desain </a:t>
            </a:r>
            <a:r>
              <a:rPr lang="fi-FI" sz="2800" i="1" smtClean="0">
                <a:solidFill>
                  <a:schemeClr val="tx1"/>
                </a:solidFill>
              </a:rPr>
              <a:t>riset</a:t>
            </a:r>
            <a:r>
              <a:rPr lang="id-ID" sz="2800" i="1" smtClean="0">
                <a:solidFill>
                  <a:schemeClr val="tx1"/>
                </a:solidFill>
              </a:rPr>
              <a:t> </a:t>
            </a:r>
            <a:r>
              <a:rPr lang="fi-FI" sz="2800" i="1" smtClean="0">
                <a:solidFill>
                  <a:schemeClr val="tx1"/>
                </a:solidFill>
              </a:rPr>
              <a:t>(</a:t>
            </a:r>
            <a:r>
              <a:rPr lang="id-ID" sz="2800" i="1" smtClean="0">
                <a:solidFill>
                  <a:schemeClr val="tx1"/>
                </a:solidFill>
              </a:rPr>
              <a:t>S</a:t>
            </a:r>
            <a:r>
              <a:rPr lang="fi-FI" sz="2800" i="1" smtClean="0">
                <a:solidFill>
                  <a:schemeClr val="tx1"/>
                </a:solidFill>
              </a:rPr>
              <a:t>inopsis)</a:t>
            </a:r>
            <a:endParaRPr lang="fi-FI" sz="2800" i="1">
              <a:solidFill>
                <a:schemeClr val="tx1"/>
              </a:solidFill>
            </a:endParaRPr>
          </a:p>
        </p:txBody>
      </p:sp>
      <p:sp>
        <p:nvSpPr>
          <p:cNvPr id="21" name="Flowchart: Multidocument 20"/>
          <p:cNvSpPr/>
          <p:nvPr/>
        </p:nvSpPr>
        <p:spPr>
          <a:xfrm>
            <a:off x="12226639" y="2914113"/>
            <a:ext cx="2565402" cy="1659609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id-ID" sz="2000" b="1" i="1" smtClean="0"/>
              <a:t>Evidences</a:t>
            </a:r>
            <a:r>
              <a:rPr lang="id-ID" sz="2000" smtClean="0"/>
              <a:t> &amp; Pendukung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Hasil Litbang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9952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00104 -0.6814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407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26892 3.33333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26788 -0.0023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41979" y="1743078"/>
            <a:ext cx="10750028" cy="4989598"/>
          </a:xfrm>
        </p:spPr>
        <p:txBody>
          <a:bodyPr>
            <a:noAutofit/>
          </a:bodyPr>
          <a:lstStyle/>
          <a:p>
            <a:pPr marL="533400" indent="-533400" eaLnBrk="1" hangingPunct="1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 smtClean="0">
                <a:cs typeface="Arial" pitchFamily="34" charset="0"/>
              </a:rPr>
              <a:t>Studi analitik mendukung prediksi kinerja elemen-elemen teknologi </a:t>
            </a:r>
          </a:p>
          <a:p>
            <a:pPr marL="533400" indent="-533400" eaLnBrk="1" hangingPunct="1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 smtClean="0">
                <a:cs typeface="Arial" pitchFamily="34" charset="0"/>
              </a:rPr>
              <a:t>Karakteristik/sifat dan kapasitas unjuk kerja sistem dasar telah diidentifikasi dan diprediksi</a:t>
            </a:r>
          </a:p>
          <a:p>
            <a:pPr marL="533400" indent="-533400" eaLnBrk="1" hangingPunct="1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 smtClean="0">
                <a:cs typeface="Arial" pitchFamily="34" charset="0"/>
              </a:rPr>
              <a:t>Telah dilakukan percobaan laboratorium untuk menguji kelayakan penerapan teknologi tersebut</a:t>
            </a:r>
          </a:p>
          <a:p>
            <a:pPr marL="533400" indent="-533400" eaLnBrk="1" hangingPunct="1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 smtClean="0">
                <a:cs typeface="Arial" pitchFamily="34" charset="0"/>
              </a:rPr>
              <a:t>Model dan simulasi mendukung prediksi kemampuan elemen-elemen teknologi</a:t>
            </a:r>
          </a:p>
          <a:p>
            <a:pPr marL="533400" indent="-533400" eaLnBrk="1" hangingPunct="1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 smtClean="0">
                <a:cs typeface="Arial" pitchFamily="34" charset="0"/>
              </a:rPr>
              <a:t>Pengembangan teknologi tsb dgn langkah awal menggunakan model matematik sangat dimungkinkan dan dapat disimulasikan</a:t>
            </a:r>
          </a:p>
          <a:p>
            <a:pPr marL="533400" indent="-533400" eaLnBrk="1" hangingPunct="1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 smtClean="0">
                <a:cs typeface="Arial" pitchFamily="34" charset="0"/>
              </a:rPr>
              <a:t>Penelitian laboratorium untuk memprediksi kinerja tiap elemen teknologi</a:t>
            </a:r>
          </a:p>
          <a:p>
            <a:pPr marL="533400" indent="-533400" eaLnBrk="1" hangingPunct="1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 smtClean="0">
                <a:cs typeface="Arial" pitchFamily="34" charset="0"/>
              </a:rPr>
              <a:t>Secara teoritis, empiris dan eksperimen telah diketahui komponen2 sistem teknologi tsb dpt bekerja dgn baik</a:t>
            </a:r>
          </a:p>
          <a:p>
            <a:pPr marL="533400" indent="-533400" eaLnBrk="1" hangingPunct="1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 smtClean="0">
                <a:cs typeface="Arial" pitchFamily="34" charset="0"/>
              </a:rPr>
              <a:t>Telah dilakukan penelitian di laboratorium dengan menggunakan data dummy</a:t>
            </a:r>
          </a:p>
          <a:p>
            <a:pPr marL="533400" indent="-533400" eaLnBrk="1" hangingPunct="1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 smtClean="0">
                <a:cs typeface="Arial" pitchFamily="34" charset="0"/>
              </a:rPr>
              <a:t>Teknologi layak secara ilmiah (studi analitik, model / simulasi, eksperimen)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27199" y="3987869"/>
            <a:ext cx="10369551" cy="1384101"/>
            <a:chOff x="1500166" y="4230702"/>
            <a:chExt cx="6096000" cy="1508451"/>
          </a:xfrm>
        </p:grpSpPr>
        <p:grpSp>
          <p:nvGrpSpPr>
            <p:cNvPr id="25606" name="Group 11"/>
            <p:cNvGrpSpPr>
              <a:grpSpLocks/>
            </p:cNvGrpSpPr>
            <p:nvPr/>
          </p:nvGrpSpPr>
          <p:grpSpPr bwMode="auto">
            <a:xfrm>
              <a:off x="1500166" y="4230702"/>
              <a:ext cx="6096000" cy="1508451"/>
              <a:chOff x="0" y="-1"/>
              <a:chExt cx="6096000" cy="1508451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-1"/>
                <a:ext cx="6096000" cy="1508451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-1"/>
                <a:ext cx="4749800" cy="13841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algn="just" defTabSz="130175">
                  <a:defRPr/>
                </a:pPr>
                <a:r>
                  <a:rPr lang="id-ID" sz="2800" b="1">
                    <a:solidFill>
                      <a:schemeClr val="tx1"/>
                    </a:solidFill>
                    <a:cs typeface="Arial" pitchFamily="34" charset="0"/>
                  </a:rPr>
                  <a:t>Konsep dan karakteristik penting dari suatu teknologi telah </a:t>
                </a:r>
                <a:r>
                  <a:rPr lang="en-US" sz="2800" b="1">
                    <a:solidFill>
                      <a:schemeClr val="tx1"/>
                    </a:solidFill>
                    <a:cs typeface="Arial" pitchFamily="34" charset="0"/>
                  </a:rPr>
                  <a:t>		</a:t>
                </a:r>
                <a:r>
                  <a:rPr lang="id-ID" sz="2800" b="1">
                    <a:solidFill>
                      <a:schemeClr val="tx1"/>
                    </a:solidFill>
                    <a:cs typeface="Arial" pitchFamily="34" charset="0"/>
                  </a:rPr>
                  <a:t>dibuktikan secara analitis dan eksperimental</a:t>
                </a:r>
                <a:endParaRPr lang="en-US" sz="2800" b="1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60666" y="4365096"/>
              <a:ext cx="1071570" cy="1308169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72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3</a:t>
              </a:r>
            </a:p>
          </p:txBody>
        </p:sp>
      </p:grpSp>
      <p:sp>
        <p:nvSpPr>
          <p:cNvPr id="25605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F320F183-3385-4390-8FE7-202D6EB98FE6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15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6948" y="111808"/>
            <a:ext cx="1341120" cy="6309360"/>
            <a:chOff x="2246697" y="88058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697" y="8805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697" y="79368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220" y="149931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796" y="217602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268" y="288284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269" y="358847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269" y="4294099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875" y="499533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875" y="5697575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lowchart: Document 19"/>
          <p:cNvSpPr/>
          <p:nvPr/>
        </p:nvSpPr>
        <p:spPr>
          <a:xfrm>
            <a:off x="12209778" y="4622869"/>
            <a:ext cx="2990988" cy="2125424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indent="-174625">
              <a:buFontTx/>
              <a:buChar char="-"/>
            </a:pPr>
            <a:r>
              <a:rPr lang="id-ID" sz="3600" i="1" smtClean="0">
                <a:solidFill>
                  <a:schemeClr val="tx1"/>
                </a:solidFill>
              </a:rPr>
              <a:t>TOR / KAK / Proposal</a:t>
            </a:r>
          </a:p>
          <a:p>
            <a:pPr marL="174625" indent="-174625">
              <a:buFontTx/>
              <a:buChar char="-"/>
            </a:pPr>
            <a:r>
              <a:rPr lang="id-ID" sz="3600" i="1" smtClean="0">
                <a:solidFill>
                  <a:schemeClr val="tx1"/>
                </a:solidFill>
              </a:rPr>
              <a:t>Desain Riset</a:t>
            </a:r>
            <a:endParaRPr lang="fi-FI" sz="3600" i="1">
              <a:solidFill>
                <a:schemeClr val="tx1"/>
              </a:solidFill>
            </a:endParaRPr>
          </a:p>
        </p:txBody>
      </p:sp>
      <p:sp>
        <p:nvSpPr>
          <p:cNvPr id="21" name="Flowchart: Multidocument 20"/>
          <p:cNvSpPr/>
          <p:nvPr/>
        </p:nvSpPr>
        <p:spPr>
          <a:xfrm>
            <a:off x="12227555" y="3048557"/>
            <a:ext cx="2970403" cy="1659609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id-ID" sz="2000" b="1" i="1" smtClean="0"/>
              <a:t>Evidences</a:t>
            </a:r>
            <a:r>
              <a:rPr lang="id-ID" sz="2000" smtClean="0"/>
              <a:t> &amp; Pendukung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Hasil Litbang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5297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-0.00017 -0.5675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838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26892 3.33333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26788 -0.0023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7" name="Rectangle 397"/>
          <p:cNvSpPr>
            <a:spLocks noChangeArrowheads="1"/>
          </p:cNvSpPr>
          <p:nvPr/>
        </p:nvSpPr>
        <p:spPr bwMode="auto">
          <a:xfrm>
            <a:off x="1422401" y="1742959"/>
            <a:ext cx="107696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Test laboratorium komponen-komponen secara terpisah telah dilakukan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Persyaratan sistem untuk aplikasi menurut pengguna telah diketahui (keinginan adopter).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Hasil percobaan laboratorium terhadap komponen2 menunjukkan bahwa komponen tsb dpt beroperasi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Percobaan fungsi utama teknologi dalam lingkungan yang relevan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Prototipe teknologi skala lab telah dibuat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Penelitian</a:t>
            </a:r>
            <a:r>
              <a:rPr lang="en-US" altLang="en-US" sz="2800" b="1">
                <a:latin typeface="Calibri" pitchFamily="34" charset="0"/>
              </a:rPr>
              <a:t> </a:t>
            </a:r>
            <a:r>
              <a:rPr lang="en-US" altLang="en-US" sz="2800">
                <a:latin typeface="Calibri" pitchFamily="34" charset="0"/>
              </a:rPr>
              <a:t>integrasi komponen telah dimulai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Proses ‘kunci’ untuk manufakturnya telah diidentifikasi dan dikaji di lab.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Integrasi sistem teknologi dan rancang bangun skala lab telah selesai (</a:t>
            </a:r>
            <a:r>
              <a:rPr lang="en-US" altLang="en-US" sz="2800" i="1">
                <a:latin typeface="Calibri" pitchFamily="34" charset="0"/>
              </a:rPr>
              <a:t>low fidelity</a:t>
            </a:r>
            <a:r>
              <a:rPr lang="en-US" altLang="en-US" sz="2800">
                <a:latin typeface="Calibri" pitchFamily="34" charset="0"/>
              </a:rPr>
              <a:t>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25599" y="3249863"/>
            <a:ext cx="10471151" cy="1270000"/>
            <a:chOff x="1524000" y="658803"/>
            <a:chExt cx="6096000" cy="1269999"/>
          </a:xfrm>
        </p:grpSpPr>
        <p:grpSp>
          <p:nvGrpSpPr>
            <p:cNvPr id="26630" name="Group 3"/>
            <p:cNvGrpSpPr>
              <a:grpSpLocks/>
            </p:cNvGrpSpPr>
            <p:nvPr/>
          </p:nvGrpSpPr>
          <p:grpSpPr bwMode="auto">
            <a:xfrm>
              <a:off x="1524000" y="65880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sv-SE" sz="3200" b="1">
                    <a:solidFill>
                      <a:schemeClr val="tx1"/>
                    </a:solidFill>
                    <a:cs typeface="Arial" pitchFamily="34" charset="0"/>
                  </a:rPr>
                  <a:t>Komponen teknologi telah divalidasi dalam </a:t>
                </a:r>
                <a:r>
                  <a:rPr lang="sv-SE" sz="3200" b="1" smtClean="0">
                    <a:solidFill>
                      <a:schemeClr val="tx1"/>
                    </a:solidFill>
                    <a:cs typeface="Arial" pitchFamily="34" charset="0"/>
                  </a:rPr>
                  <a:t/>
                </a:r>
                <a:br>
                  <a:rPr lang="sv-SE" sz="3200" b="1" smtClean="0">
                    <a:solidFill>
                      <a:schemeClr val="tx1"/>
                    </a:solidFill>
                    <a:cs typeface="Arial" pitchFamily="34" charset="0"/>
                  </a:rPr>
                </a:br>
                <a:r>
                  <a:rPr lang="sv-SE" sz="3200" b="1" smtClean="0">
                    <a:solidFill>
                      <a:schemeClr val="tx1"/>
                    </a:solidFill>
                    <a:cs typeface="Arial" pitchFamily="34" charset="0"/>
                  </a:rPr>
                  <a:t>lingkungan</a:t>
                </a:r>
                <a:r>
                  <a:rPr lang="id-ID" sz="3200" b="1" smtClean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sv-SE" sz="3200" b="1">
                    <a:solidFill>
                      <a:schemeClr val="tx1"/>
                    </a:solidFill>
                    <a:cs typeface="Arial" pitchFamily="34" charset="0"/>
                  </a:rPr>
                  <a:t>laboratorium</a:t>
                </a:r>
                <a:endParaRPr lang="id-ID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84500" y="793196"/>
              <a:ext cx="1071570" cy="1015663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26629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EA8460C3-7A23-4FD6-B4F9-9C54EF90D11D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16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114006"/>
            <a:ext cx="1341120" cy="6309360"/>
            <a:chOff x="3389697" y="78381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697" y="78381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697" y="78400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220" y="148963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796" y="216634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268" y="287316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269" y="357879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269" y="428442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875" y="4985661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875" y="5687898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lowchart: Document 19"/>
          <p:cNvSpPr/>
          <p:nvPr/>
        </p:nvSpPr>
        <p:spPr>
          <a:xfrm>
            <a:off x="12192000" y="4815974"/>
            <a:ext cx="2583180" cy="1916702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indent="-174625">
              <a:buFontTx/>
              <a:buChar char="-"/>
            </a:pPr>
            <a:r>
              <a:rPr lang="fi-FI" i="1">
                <a:solidFill>
                  <a:schemeClr val="tx1"/>
                </a:solidFill>
              </a:rPr>
              <a:t>Hasil pengujian </a:t>
            </a:r>
            <a:r>
              <a:rPr lang="id-ID" i="1" smtClean="0">
                <a:solidFill>
                  <a:schemeClr val="tx1"/>
                </a:solidFill>
              </a:rPr>
              <a:t>L</a:t>
            </a:r>
            <a:r>
              <a:rPr lang="fi-FI" i="1" smtClean="0">
                <a:solidFill>
                  <a:schemeClr val="tx1"/>
                </a:solidFill>
              </a:rPr>
              <a:t>aboratorium</a:t>
            </a:r>
            <a:endParaRPr lang="fi-FI" i="1">
              <a:solidFill>
                <a:schemeClr val="tx1"/>
              </a:solidFill>
            </a:endParaRPr>
          </a:p>
          <a:p>
            <a:pPr marL="174625" indent="-174625">
              <a:buFontTx/>
              <a:buChar char="-"/>
            </a:pPr>
            <a:r>
              <a:rPr lang="id-ID" i="1" smtClean="0">
                <a:solidFill>
                  <a:schemeClr val="tx1"/>
                </a:solidFill>
              </a:rPr>
              <a:t>Prototipe </a:t>
            </a:r>
          </a:p>
          <a:p>
            <a:pPr marL="174625" indent="-174625">
              <a:buFontTx/>
              <a:buChar char="-"/>
            </a:pPr>
            <a:r>
              <a:rPr lang="id-ID" i="1" smtClean="0">
                <a:solidFill>
                  <a:schemeClr val="tx1"/>
                </a:solidFill>
              </a:rPr>
              <a:t>Hasil Analisis dan Interpretasi</a:t>
            </a:r>
          </a:p>
          <a:p>
            <a:pPr marL="174625" indent="-174625">
              <a:buFontTx/>
              <a:buChar char="-"/>
            </a:pPr>
            <a:r>
              <a:rPr lang="id-ID" i="1" smtClean="0">
                <a:solidFill>
                  <a:schemeClr val="tx1"/>
                </a:solidFill>
              </a:rPr>
              <a:t>Laporan</a:t>
            </a:r>
            <a:endParaRPr lang="fi-FI" i="1">
              <a:solidFill>
                <a:schemeClr val="tx1"/>
              </a:solidFill>
            </a:endParaRPr>
          </a:p>
        </p:txBody>
      </p:sp>
      <p:sp>
        <p:nvSpPr>
          <p:cNvPr id="21" name="Flowchart: Multidocument 20"/>
          <p:cNvSpPr/>
          <p:nvPr/>
        </p:nvSpPr>
        <p:spPr>
          <a:xfrm>
            <a:off x="12209778" y="3172428"/>
            <a:ext cx="2565402" cy="1659609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id-ID" sz="2000" b="1" i="1" smtClean="0"/>
              <a:t>Evidences</a:t>
            </a:r>
            <a:r>
              <a:rPr lang="id-ID" sz="2000" smtClean="0"/>
              <a:t> &amp; Pendukung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Hasil Litbang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4677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-0.00434 -0.4553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277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0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0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0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08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8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8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8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08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8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26892 3.33333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26788 -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77" grpId="0" build="p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2401" y="1933575"/>
            <a:ext cx="106743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Persiapan produksi perangkat keras telah dilakukan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Penelitian</a:t>
            </a:r>
            <a:r>
              <a:rPr lang="en-US" altLang="en-US" sz="2800" b="1">
                <a:latin typeface="Calibri" pitchFamily="34" charset="0"/>
              </a:rPr>
              <a:t> </a:t>
            </a:r>
            <a:r>
              <a:rPr lang="en-US" altLang="en-US" sz="2800">
                <a:latin typeface="Calibri" pitchFamily="34" charset="0"/>
              </a:rPr>
              <a:t>pasar (</a:t>
            </a:r>
            <a:r>
              <a:rPr lang="en-US" altLang="en-US" sz="2800" i="1">
                <a:latin typeface="Calibri" pitchFamily="34" charset="0"/>
              </a:rPr>
              <a:t>marketing research</a:t>
            </a:r>
            <a:r>
              <a:rPr lang="en-US" altLang="en-US" sz="2800">
                <a:latin typeface="Calibri" pitchFamily="34" charset="0"/>
              </a:rPr>
              <a:t>) dan penelitian</a:t>
            </a:r>
            <a:r>
              <a:rPr lang="en-US" altLang="en-US" sz="2800" b="1">
                <a:latin typeface="Calibri" pitchFamily="34" charset="0"/>
              </a:rPr>
              <a:t> </a:t>
            </a:r>
            <a:r>
              <a:rPr lang="en-US" altLang="en-US" sz="2800">
                <a:latin typeface="Calibri" pitchFamily="34" charset="0"/>
              </a:rPr>
              <a:t>laboratorium utk memilih proses fabrikasi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Prototipe telah dibuat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Peralatan dan mesin pendukung telah diujicoba dalam laboratorium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Integrasi sistem selesai dgn akurasi tinggi (</a:t>
            </a:r>
            <a:r>
              <a:rPr lang="en-US" altLang="en-US" sz="2800" i="1">
                <a:latin typeface="Calibri" pitchFamily="34" charset="0"/>
              </a:rPr>
              <a:t>high fidelity</a:t>
            </a:r>
            <a:r>
              <a:rPr lang="en-US" altLang="en-US" sz="2800">
                <a:latin typeface="Calibri" pitchFamily="34" charset="0"/>
              </a:rPr>
              <a:t>), siap diuji pd lingkungan nyata/simulasi.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Akurasi/ </a:t>
            </a:r>
            <a:r>
              <a:rPr lang="en-US" altLang="en-US" sz="2800" i="1">
                <a:latin typeface="Calibri" pitchFamily="34" charset="0"/>
              </a:rPr>
              <a:t>fidelity </a:t>
            </a:r>
            <a:r>
              <a:rPr lang="en-US" altLang="en-US" sz="2800">
                <a:latin typeface="Calibri" pitchFamily="34" charset="0"/>
              </a:rPr>
              <a:t>sistem prototipe meningkat.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Kondisi laboratorium di modifikasi sehingga mirip dengan lingkungan yang sesungguhnya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Proses produksi telah direview oleh bagian manufaktur.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95115" y="2530394"/>
            <a:ext cx="10369551" cy="1270000"/>
            <a:chOff x="1547834" y="2444753"/>
            <a:chExt cx="6096000" cy="1269999"/>
          </a:xfrm>
        </p:grpSpPr>
        <p:grpSp>
          <p:nvGrpSpPr>
            <p:cNvPr id="27654" name="Group 7"/>
            <p:cNvGrpSpPr>
              <a:grpSpLocks/>
            </p:cNvGrpSpPr>
            <p:nvPr/>
          </p:nvGrpSpPr>
          <p:grpSpPr bwMode="auto">
            <a:xfrm>
              <a:off x="1547834" y="244475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Komponen teknologi telah divalidasi dalam </a:t>
                </a:r>
                <a:r>
                  <a:rPr lang="en-US" sz="3200" b="1" smtClean="0">
                    <a:solidFill>
                      <a:schemeClr val="tx1"/>
                    </a:solidFill>
                    <a:cs typeface="Arial" pitchFamily="34" charset="0"/>
                  </a:rPr>
                  <a:t/>
                </a:r>
                <a:br>
                  <a:rPr lang="en-US" sz="3200" b="1" smtClean="0">
                    <a:solidFill>
                      <a:schemeClr val="tx1"/>
                    </a:solidFill>
                    <a:cs typeface="Arial" pitchFamily="34" charset="0"/>
                  </a:rPr>
                </a:br>
                <a:r>
                  <a:rPr lang="id-ID" sz="3200" b="1" smtClean="0">
                    <a:solidFill>
                      <a:schemeClr val="tx1"/>
                    </a:solidFill>
                    <a:cs typeface="Arial" pitchFamily="34" charset="0"/>
                  </a:rPr>
                  <a:t>lingkungan </a:t>
                </a: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yang  relevan</a:t>
                </a:r>
                <a:endParaRPr lang="id-ID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708334" y="2579146"/>
              <a:ext cx="1071570" cy="1015662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5</a:t>
              </a:r>
            </a:p>
          </p:txBody>
        </p:sp>
      </p:grpSp>
      <p:sp>
        <p:nvSpPr>
          <p:cNvPr id="27653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7DC0E0-F478-4A94-8D96-884F8AD75A0F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17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93122"/>
            <a:ext cx="1341120" cy="6309360"/>
            <a:chOff x="4528687" y="88058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687" y="8805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687" y="79368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210" y="149931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786" y="217602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58" y="288284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59" y="358847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59" y="4294099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865" y="499533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865" y="5697575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lowchart: Document 19"/>
          <p:cNvSpPr/>
          <p:nvPr/>
        </p:nvSpPr>
        <p:spPr>
          <a:xfrm>
            <a:off x="12192000" y="4931979"/>
            <a:ext cx="2583180" cy="1740880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indent="-174625">
              <a:buFontTx/>
              <a:buChar char="-"/>
            </a:pPr>
            <a:r>
              <a:rPr lang="id-ID" sz="3200" i="1" smtClean="0">
                <a:solidFill>
                  <a:schemeClr val="tx1"/>
                </a:solidFill>
              </a:rPr>
              <a:t>Data (lanjutan)</a:t>
            </a:r>
          </a:p>
          <a:p>
            <a:pPr marL="174625" indent="-174625">
              <a:buFontTx/>
              <a:buChar char="-"/>
            </a:pPr>
            <a:r>
              <a:rPr lang="id-ID" sz="3200" i="1" smtClean="0">
                <a:solidFill>
                  <a:schemeClr val="tx1"/>
                </a:solidFill>
              </a:rPr>
              <a:t>Analisis</a:t>
            </a:r>
            <a:endParaRPr lang="fi-FI" sz="3200" i="1">
              <a:solidFill>
                <a:schemeClr val="tx1"/>
              </a:solidFill>
            </a:endParaRPr>
          </a:p>
        </p:txBody>
      </p:sp>
      <p:sp>
        <p:nvSpPr>
          <p:cNvPr id="21" name="Flowchart: Multidocument 20"/>
          <p:cNvSpPr/>
          <p:nvPr/>
        </p:nvSpPr>
        <p:spPr>
          <a:xfrm>
            <a:off x="12209778" y="3288433"/>
            <a:ext cx="2565402" cy="1659609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id-ID" sz="2000" b="1" i="1" smtClean="0"/>
              <a:t>Evidences</a:t>
            </a:r>
            <a:r>
              <a:rPr lang="id-ID" sz="2000" smtClean="0"/>
              <a:t> &amp; Pendukung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Hasil Litbang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9813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295  E" pathEditMode="relative" ptsTypes="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26892 3.33333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26788 -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547446" y="1577928"/>
            <a:ext cx="10630545" cy="518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Kondisi lingkungan operasi sesungguhnya telah diketahui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Kebutuhan investasi untuk peralatan dan proses pabrikasi teridentifikasi.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M&amp;S untuk kinerja sistem teknologi pada lingkungan operasi.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Bagian manufaktur/ pabrikasi menyetujui dan menerima hasil pengujian lab.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Prototipe telah teruji dengan akurasi/ </a:t>
            </a:r>
            <a:r>
              <a:rPr lang="en-US" altLang="en-US" sz="2800" smtClean="0">
                <a:latin typeface="Calibri" pitchFamily="34" charset="0"/>
              </a:rPr>
              <a:t> fidelitas laboratorium yg </a:t>
            </a:r>
            <a:r>
              <a:rPr lang="en-US" altLang="en-US" sz="2800">
                <a:latin typeface="Calibri" pitchFamily="34" charset="0"/>
              </a:rPr>
              <a:t>tinggi  pd simulasi lingkungan operasional </a:t>
            </a:r>
            <a:r>
              <a:rPr lang="en-US" altLang="en-US" sz="2800" smtClean="0">
                <a:latin typeface="Calibri" pitchFamily="34" charset="0"/>
              </a:rPr>
              <a:t/>
            </a:r>
            <a:br>
              <a:rPr lang="en-US" altLang="en-US" sz="2800" smtClean="0">
                <a:latin typeface="Calibri" pitchFamily="34" charset="0"/>
              </a:rPr>
            </a:br>
            <a:r>
              <a:rPr lang="en-US" altLang="en-US" sz="2800" smtClean="0">
                <a:latin typeface="Calibri" pitchFamily="34" charset="0"/>
              </a:rPr>
              <a:t>(lingkungan sebenarnya)</a:t>
            </a:r>
            <a:endParaRPr lang="en-US" altLang="en-US" sz="2800">
              <a:latin typeface="Calibri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Hasil Uji membuktikan layak secara teknis </a:t>
            </a:r>
            <a:r>
              <a:rPr lang="en-US" altLang="en-US" sz="2800" smtClean="0">
                <a:latin typeface="Calibri" pitchFamily="34" charset="0"/>
              </a:rPr>
              <a:t/>
            </a:r>
            <a:br>
              <a:rPr lang="en-US" altLang="en-US" sz="2800" smtClean="0">
                <a:latin typeface="Calibri" pitchFamily="34" charset="0"/>
              </a:rPr>
            </a:br>
            <a:r>
              <a:rPr lang="en-US" altLang="en-US" sz="2800" smtClean="0">
                <a:latin typeface="Calibri" pitchFamily="34" charset="0"/>
              </a:rPr>
              <a:t>(</a:t>
            </a:r>
            <a:r>
              <a:rPr lang="en-US" altLang="en-US" sz="2800" i="1">
                <a:solidFill>
                  <a:srgbClr val="FF0000"/>
                </a:solidFill>
                <a:latin typeface="Calibri" pitchFamily="34" charset="0"/>
              </a:rPr>
              <a:t>engineering feasibility</a:t>
            </a:r>
            <a:r>
              <a:rPr lang="en-US" altLang="en-US" sz="2800">
                <a:latin typeface="Calibri" pitchFamily="34" charset="0"/>
              </a:rPr>
              <a:t>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27199" y="1930400"/>
            <a:ext cx="10369551" cy="1270000"/>
            <a:chOff x="1500166" y="4230703"/>
            <a:chExt cx="6096000" cy="1269999"/>
          </a:xfrm>
        </p:grpSpPr>
        <p:grpSp>
          <p:nvGrpSpPr>
            <p:cNvPr id="28678" name="Group 11"/>
            <p:cNvGrpSpPr>
              <a:grpSpLocks/>
            </p:cNvGrpSpPr>
            <p:nvPr/>
          </p:nvGrpSpPr>
          <p:grpSpPr bwMode="auto">
            <a:xfrm>
              <a:off x="1500166" y="423070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algn="just" defTabSz="130175"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Model atau Prototipe telah diuji dalam lingkungan yang relevan</a:t>
                </a:r>
                <a:endParaRPr lang="en-US" sz="3200" b="1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60666" y="4365096"/>
              <a:ext cx="1071570" cy="1015663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6</a:t>
              </a:r>
            </a:p>
          </p:txBody>
        </p:sp>
      </p:grpSp>
      <p:sp>
        <p:nvSpPr>
          <p:cNvPr id="28677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4093589-8947-4A7A-9333-D4738259A9C9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18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3364" y="112390"/>
            <a:ext cx="1341120" cy="6309360"/>
            <a:chOff x="5535329" y="95138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329" y="9513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329" y="80076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852" y="150639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428" y="218310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900" y="288992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901" y="359555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901" y="4301179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507" y="500241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507" y="5704655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lowchart: Document 19"/>
          <p:cNvSpPr/>
          <p:nvPr/>
        </p:nvSpPr>
        <p:spPr>
          <a:xfrm>
            <a:off x="12192059" y="4779358"/>
            <a:ext cx="2583180" cy="2078642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indent="-174625">
              <a:buFontTx/>
              <a:buChar char="-"/>
            </a:pPr>
            <a:r>
              <a:rPr lang="id-ID" sz="2200" i="1" smtClean="0">
                <a:solidFill>
                  <a:schemeClr val="tx1"/>
                </a:solidFill>
              </a:rPr>
              <a:t>Data dan Analisis</a:t>
            </a:r>
            <a:br>
              <a:rPr lang="id-ID" sz="2200" i="1" smtClean="0">
                <a:solidFill>
                  <a:schemeClr val="tx1"/>
                </a:solidFill>
              </a:rPr>
            </a:br>
            <a:r>
              <a:rPr lang="id-ID" sz="2200" i="1" smtClean="0">
                <a:solidFill>
                  <a:schemeClr val="tx1"/>
                </a:solidFill>
              </a:rPr>
              <a:t>(Kelayakan Teknis)</a:t>
            </a:r>
          </a:p>
          <a:p>
            <a:pPr marL="174625" indent="-174625">
              <a:buFontTx/>
              <a:buChar char="-"/>
            </a:pPr>
            <a:r>
              <a:rPr lang="id-ID" sz="2200" i="1" smtClean="0">
                <a:solidFill>
                  <a:schemeClr val="tx1"/>
                </a:solidFill>
              </a:rPr>
              <a:t>Analisis Awal Ekonomi</a:t>
            </a:r>
          </a:p>
          <a:p>
            <a:pPr marL="174625" indent="-174625">
              <a:buFontTx/>
              <a:buChar char="-"/>
            </a:pPr>
            <a:r>
              <a:rPr lang="id-ID" sz="2200" i="1" smtClean="0">
                <a:solidFill>
                  <a:schemeClr val="tx1"/>
                </a:solidFill>
              </a:rPr>
              <a:t>Paket Teknologi</a:t>
            </a:r>
            <a:endParaRPr lang="fi-FI" sz="2200" i="1">
              <a:solidFill>
                <a:schemeClr val="tx1"/>
              </a:solidFill>
            </a:endParaRPr>
          </a:p>
        </p:txBody>
      </p:sp>
      <p:sp>
        <p:nvSpPr>
          <p:cNvPr id="21" name="Flowchart: Multidocument 20"/>
          <p:cNvSpPr/>
          <p:nvPr/>
        </p:nvSpPr>
        <p:spPr>
          <a:xfrm>
            <a:off x="12209837" y="3135812"/>
            <a:ext cx="2565402" cy="1659609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id-ID" sz="2000" b="1" i="1" smtClean="0"/>
              <a:t>Evidences</a:t>
            </a:r>
            <a:r>
              <a:rPr lang="id-ID" sz="2000" smtClean="0"/>
              <a:t> &amp; Pendukung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Hasil Litbang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733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7407E-6 L -0.00017 -0.2629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314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26892 3.33333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26788 -0.002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422403" y="1302793"/>
            <a:ext cx="10787375" cy="555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Peralatan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,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proses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,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metode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desain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teknik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telah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diidentifikasi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Proses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prosedur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fabrikasi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peralatan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mulai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diujicobakan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Perlengkapan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proses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peralatan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test /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inspeksi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diujicobakan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didalam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lingkungan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produksi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Draft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gambar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desain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telah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lengkap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Peralatan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,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proses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,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metode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desain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teknik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telah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dikembangkan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mulai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diujicobakan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Perhitungan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perkiraan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biaya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telah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divalidasi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(</a:t>
            </a:r>
            <a:r>
              <a:rPr lang="en-US" sz="2400" i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design to cost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)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Proses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fabrikasi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secara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umum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telah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dipahami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dengan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baik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Hampir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semua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fungsi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dapat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berjalan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dalam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lingkungan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/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kondisi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operasi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Prototipe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lengkap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telah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didemonstrasikan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pada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simulasi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lingkungan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operasional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Prototipe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sistem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telah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teruji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pada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ujicoba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lapangan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Siap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untuk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produksi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awal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(</a:t>
            </a:r>
            <a:r>
              <a:rPr lang="en-US" sz="24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Low Rate Initial Production- LRIP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27203" y="1168400"/>
            <a:ext cx="10325099" cy="1270000"/>
            <a:chOff x="1524000" y="658803"/>
            <a:chExt cx="6096000" cy="1269999"/>
          </a:xfrm>
        </p:grpSpPr>
        <p:grpSp>
          <p:nvGrpSpPr>
            <p:cNvPr id="29702" name="Group 3"/>
            <p:cNvGrpSpPr>
              <a:grpSpLocks/>
            </p:cNvGrpSpPr>
            <p:nvPr/>
          </p:nvGrpSpPr>
          <p:grpSpPr bwMode="auto">
            <a:xfrm>
              <a:off x="1524000" y="65880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Prototipe telah diuji dalam lingkungan sebenarnya</a:t>
                </a:r>
                <a:endParaRPr lang="id-ID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84500" y="793196"/>
              <a:ext cx="1071570" cy="10156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7</a:t>
              </a:r>
            </a:p>
          </p:txBody>
        </p:sp>
      </p:grpSp>
      <p:sp>
        <p:nvSpPr>
          <p:cNvPr id="29701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3C76BAEC-1F02-4E08-ABC1-F6B7F4206390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19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115503"/>
            <a:ext cx="1341120" cy="6309360"/>
            <a:chOff x="6605555" y="115503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555" y="11550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555" y="82113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78" y="152675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654" y="220346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126" y="291029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127" y="361591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127" y="432154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733" y="502278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733" y="5725020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lowchart: Document 19"/>
          <p:cNvSpPr/>
          <p:nvPr/>
        </p:nvSpPr>
        <p:spPr>
          <a:xfrm>
            <a:off x="12192000" y="4914886"/>
            <a:ext cx="2583180" cy="1943114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indent="-174625">
              <a:buFontTx/>
              <a:buChar char="-"/>
            </a:pPr>
            <a:r>
              <a:rPr lang="id-ID" sz="2000" i="1" smtClean="0">
                <a:solidFill>
                  <a:schemeClr val="tx1"/>
                </a:solidFill>
              </a:rPr>
              <a:t>Teknologi teruji di lapangan (Multilokasi ).</a:t>
            </a:r>
          </a:p>
          <a:p>
            <a:pPr marL="174625" indent="-174625">
              <a:buFontTx/>
              <a:buChar char="-"/>
            </a:pPr>
            <a:r>
              <a:rPr lang="id-ID" sz="2000" i="1" smtClean="0">
                <a:solidFill>
                  <a:schemeClr val="tx1"/>
                </a:solidFill>
              </a:rPr>
              <a:t>(Analisis) </a:t>
            </a:r>
            <a:br>
              <a:rPr lang="id-ID" sz="2000" i="1" smtClean="0">
                <a:solidFill>
                  <a:schemeClr val="tx1"/>
                </a:solidFill>
              </a:rPr>
            </a:br>
            <a:r>
              <a:rPr lang="id-ID" sz="2000" i="1" smtClean="0">
                <a:solidFill>
                  <a:schemeClr val="tx1"/>
                </a:solidFill>
              </a:rPr>
              <a:t>Kelayakan Ekonomi</a:t>
            </a:r>
            <a:endParaRPr lang="fi-FI" sz="2000" i="1">
              <a:solidFill>
                <a:schemeClr val="tx1"/>
              </a:solidFill>
            </a:endParaRPr>
          </a:p>
        </p:txBody>
      </p:sp>
      <p:sp>
        <p:nvSpPr>
          <p:cNvPr id="21" name="Flowchart: Multidocument 20"/>
          <p:cNvSpPr/>
          <p:nvPr/>
        </p:nvSpPr>
        <p:spPr>
          <a:xfrm>
            <a:off x="12209778" y="3271340"/>
            <a:ext cx="2565402" cy="1659609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id-ID" sz="2000" b="1" i="1" smtClean="0"/>
              <a:t>Evidences</a:t>
            </a:r>
            <a:r>
              <a:rPr lang="id-ID" sz="2000" smtClean="0"/>
              <a:t> &amp; Pendukung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Hasil Litbang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291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00157 -0.1629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814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26892 3.33333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26788 -0.0023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uild="p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46531" y="3239760"/>
            <a:ext cx="84389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>
                <a:solidFill>
                  <a:srgbClr val="0000FF"/>
                </a:solidFill>
              </a:rPr>
              <a:t>http://tkt.ristekdikti.go.id</a:t>
            </a:r>
            <a:r>
              <a:rPr lang="id-ID" sz="6000" smtClean="0">
                <a:solidFill>
                  <a:srgbClr val="0000FF"/>
                </a:solidFill>
              </a:rPr>
              <a:t>/</a:t>
            </a:r>
            <a:endParaRPr lang="id-ID" sz="600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230481" cy="68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20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422401" y="1526765"/>
            <a:ext cx="10769600" cy="533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Bentuk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,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kesesuaian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fungsi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komponen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kompatibel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dengan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sistem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operasi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Mesin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peralatan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telah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diuji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dalam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lingkungan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produksi</a:t>
            </a:r>
            <a:endParaRPr lang="en-US" sz="26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Diagram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akhir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selesai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dibuat</a:t>
            </a:r>
            <a:endParaRPr lang="en-US" sz="26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Proses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fabrikasi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diujicobakan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pada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skala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percontohan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(pilot-line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atau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LRIP)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Uji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proses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fabrikasi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menunjukkan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hasil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tingkat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produktifitas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yang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dapat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diterima</a:t>
            </a:r>
            <a:endParaRPr lang="en-US" sz="26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Uji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seluruh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fungsi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dilakukan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dalam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simulasi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lingkungan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operasi</a:t>
            </a:r>
            <a:endParaRPr lang="en-US" sz="260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Semua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bahan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/ material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peralatan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tersedia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untuk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digunakan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dalam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produksi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Sistem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memenuhi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kualifikasi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melalui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test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dan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evaluasi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(DT&amp;E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selesai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Siap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untuk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produksi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skala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penuh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(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kapasitas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6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penuh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).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21855" y="609600"/>
            <a:ext cx="10374899" cy="1270000"/>
            <a:chOff x="1547834" y="2444753"/>
            <a:chExt cx="6096000" cy="1269999"/>
          </a:xfrm>
        </p:grpSpPr>
        <p:grpSp>
          <p:nvGrpSpPr>
            <p:cNvPr id="30726" name="Group 7"/>
            <p:cNvGrpSpPr>
              <a:grpSpLocks/>
            </p:cNvGrpSpPr>
            <p:nvPr/>
          </p:nvGrpSpPr>
          <p:grpSpPr bwMode="auto">
            <a:xfrm>
              <a:off x="1547834" y="244475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30175"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Sistem Teknologi telah lengkap dan memenuhi syarat </a:t>
                </a:r>
                <a:r>
                  <a:rPr lang="id-ID" sz="3200" b="1" i="1">
                    <a:solidFill>
                      <a:schemeClr val="tx1"/>
                    </a:solidFill>
                    <a:cs typeface="Arial" pitchFamily="34" charset="0"/>
                  </a:rPr>
                  <a:t>(qualified)</a:t>
                </a: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sz="3200" b="1" smtClean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endParaRPr lang="en-US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708334" y="2579146"/>
              <a:ext cx="1071570" cy="10156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30725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6D8F993A-7011-4225-A75C-A8EB468FAC0A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20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115503"/>
            <a:ext cx="1341120" cy="6309360"/>
            <a:chOff x="7757160" y="115503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160" y="11550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160" y="82113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9683" y="152675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259" y="220346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1" y="291029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2" y="361591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2" y="432154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338" y="502278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338" y="5725020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lowchart: Document 19"/>
          <p:cNvSpPr/>
          <p:nvPr/>
        </p:nvSpPr>
        <p:spPr>
          <a:xfrm>
            <a:off x="12192001" y="4906649"/>
            <a:ext cx="2583180" cy="1740880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indent="-174625">
              <a:buFontTx/>
              <a:buChar char="-"/>
            </a:pPr>
            <a:r>
              <a:rPr lang="id-ID" sz="2400" i="1" smtClean="0">
                <a:solidFill>
                  <a:schemeClr val="tx1"/>
                </a:solidFill>
              </a:rPr>
              <a:t>Produktivitas &gt;</a:t>
            </a:r>
            <a:br>
              <a:rPr lang="id-ID" sz="2400" i="1" smtClean="0">
                <a:solidFill>
                  <a:schemeClr val="tx1"/>
                </a:solidFill>
              </a:rPr>
            </a:br>
            <a:r>
              <a:rPr lang="id-ID" sz="2400" i="1" smtClean="0">
                <a:solidFill>
                  <a:schemeClr val="tx1"/>
                </a:solidFill>
              </a:rPr>
              <a:t>(Full scale)</a:t>
            </a:r>
            <a:endParaRPr lang="fi-FI" sz="2400" i="1">
              <a:solidFill>
                <a:schemeClr val="tx1"/>
              </a:solidFill>
            </a:endParaRPr>
          </a:p>
          <a:p>
            <a:pPr marL="174625" indent="-174625">
              <a:buFontTx/>
              <a:buChar char="-"/>
            </a:pPr>
            <a:r>
              <a:rPr lang="fi-FI" sz="2400" i="1">
                <a:solidFill>
                  <a:schemeClr val="tx1"/>
                </a:solidFill>
              </a:rPr>
              <a:t>Data dan </a:t>
            </a:r>
            <a:r>
              <a:rPr lang="fi-FI" sz="2400" i="1" smtClean="0">
                <a:solidFill>
                  <a:schemeClr val="tx1"/>
                </a:solidFill>
              </a:rPr>
              <a:t>Analisis</a:t>
            </a:r>
            <a:endParaRPr lang="id-ID" sz="2400" i="1" smtClean="0">
              <a:solidFill>
                <a:schemeClr val="tx1"/>
              </a:solidFill>
            </a:endParaRPr>
          </a:p>
          <a:p>
            <a:pPr marL="174625" indent="-174625">
              <a:buFontTx/>
              <a:buChar char="-"/>
            </a:pPr>
            <a:r>
              <a:rPr lang="id-ID" sz="2400" i="1" smtClean="0">
                <a:solidFill>
                  <a:schemeClr val="tx1"/>
                </a:solidFill>
              </a:rPr>
              <a:t>Laporan</a:t>
            </a:r>
            <a:endParaRPr lang="fi-FI" sz="2400" i="1">
              <a:solidFill>
                <a:schemeClr val="tx1"/>
              </a:solidFill>
            </a:endParaRPr>
          </a:p>
        </p:txBody>
      </p:sp>
      <p:sp>
        <p:nvSpPr>
          <p:cNvPr id="21" name="Flowchart: Multidocument 20"/>
          <p:cNvSpPr/>
          <p:nvPr/>
        </p:nvSpPr>
        <p:spPr>
          <a:xfrm>
            <a:off x="12209779" y="3263103"/>
            <a:ext cx="2565402" cy="1659609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id-ID" sz="2000" b="1" i="1" smtClean="0"/>
              <a:t>Evidences</a:t>
            </a:r>
            <a:r>
              <a:rPr lang="id-ID" sz="2000" smtClean="0"/>
              <a:t> &amp; Pendukung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Hasil Litbang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8405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463 L 3.33333E-6 -0.0833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26892 3.33333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26788 -0.0023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422402" y="1371599"/>
            <a:ext cx="10674349" cy="503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Konsep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operasional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telah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benar-benar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dapat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diterapkan</a:t>
            </a:r>
            <a:endParaRPr lang="en-US" sz="28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Perkiraan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investasi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teknologi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sudah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dibuat</a:t>
            </a:r>
            <a:endParaRPr lang="en-US" sz="28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Tidak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ada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perubahan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desain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yg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signifikan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.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800" i="1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Teknologi</a:t>
            </a:r>
            <a:r>
              <a:rPr lang="en-US" sz="2800" i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i="1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telah</a:t>
            </a:r>
            <a:r>
              <a:rPr lang="en-US" sz="2800" i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i="1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teruji</a:t>
            </a:r>
            <a:r>
              <a:rPr lang="en-US" sz="2800" i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i="1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pada</a:t>
            </a:r>
            <a:r>
              <a:rPr lang="en-US" sz="2800" i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i="1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kondisi</a:t>
            </a:r>
            <a:r>
              <a:rPr lang="en-US" sz="2800" i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i="1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sebenarnya</a:t>
            </a:r>
            <a:endParaRPr lang="en-US" sz="2800" i="1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800" i="1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Produktivitas</a:t>
            </a:r>
            <a:r>
              <a:rPr lang="en-US" sz="2800" i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i="1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telah</a:t>
            </a:r>
            <a:r>
              <a:rPr lang="en-US" sz="2800" i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i="1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stabil</a:t>
            </a:r>
            <a:endParaRPr lang="en-US" sz="2800" i="1">
              <a:solidFill>
                <a:srgbClr val="00B05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Semua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dokumentasi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telah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lengkap</a:t>
            </a:r>
            <a:endParaRPr lang="en-US" sz="28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Estimasi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harga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produksi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dibandingkan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kompetitor</a:t>
            </a:r>
            <a:endParaRPr lang="en-US" sz="28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Teknologi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kompetitor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en-US" sz="280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diketahui</a:t>
            </a:r>
            <a:endParaRPr lang="en-US" sz="28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27199" y="28074"/>
            <a:ext cx="10369551" cy="1270000"/>
            <a:chOff x="1500166" y="4230703"/>
            <a:chExt cx="6096000" cy="1269999"/>
          </a:xfrm>
        </p:grpSpPr>
        <p:grpSp>
          <p:nvGrpSpPr>
            <p:cNvPr id="31750" name="Group 11"/>
            <p:cNvGrpSpPr>
              <a:grpSpLocks/>
            </p:cNvGrpSpPr>
            <p:nvPr/>
          </p:nvGrpSpPr>
          <p:grpSpPr bwMode="auto">
            <a:xfrm>
              <a:off x="1500166" y="423070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30175">
                  <a:lnSpc>
                    <a:spcPct val="90000"/>
                  </a:lnSpc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Teknologi benar-benar teruji</a:t>
                </a:r>
                <a:r>
                  <a:rPr lang="id-ID" sz="3200" b="1" smtClean="0">
                    <a:solidFill>
                      <a:schemeClr val="tx1"/>
                    </a:solidFill>
                    <a:cs typeface="Arial" pitchFamily="34" charset="0"/>
                  </a:rPr>
                  <a:t>/</a:t>
                </a:r>
                <a:r>
                  <a:rPr lang="en-US" sz="3200" b="1" smtClean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id-ID" sz="3200" b="1" smtClean="0">
                    <a:solidFill>
                      <a:schemeClr val="tx1"/>
                    </a:solidFill>
                    <a:cs typeface="Arial" pitchFamily="34" charset="0"/>
                  </a:rPr>
                  <a:t>terbukti </a:t>
                </a: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melalui keberhasilan pengoperasian</a:t>
                </a:r>
                <a:r>
                  <a:rPr lang="id-ID" sz="320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endParaRPr lang="en-US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60666" y="4365096"/>
              <a:ext cx="1071570" cy="10156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9</a:t>
              </a:r>
            </a:p>
          </p:txBody>
        </p:sp>
      </p:grpSp>
      <p:sp>
        <p:nvSpPr>
          <p:cNvPr id="31749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8C153C1C-5CC9-4E33-8886-719710A040DA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21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101343"/>
            <a:ext cx="1341120" cy="6309360"/>
            <a:chOff x="8876097" y="101343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6097" y="10134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6097" y="80697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620" y="151259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196" y="218930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668" y="289613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669" y="360175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669" y="430738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275" y="500862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275" y="5710860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lowchart: Document 19"/>
          <p:cNvSpPr/>
          <p:nvPr/>
        </p:nvSpPr>
        <p:spPr>
          <a:xfrm>
            <a:off x="12209778" y="4768311"/>
            <a:ext cx="2583180" cy="1740880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indent="-174625">
              <a:buFontTx/>
              <a:buChar char="-"/>
            </a:pPr>
            <a:r>
              <a:rPr lang="fi-FI" i="1" smtClean="0">
                <a:solidFill>
                  <a:schemeClr val="tx1"/>
                </a:solidFill>
              </a:rPr>
              <a:t>T</a:t>
            </a:r>
            <a:r>
              <a:rPr lang="id-ID" i="1" smtClean="0">
                <a:solidFill>
                  <a:schemeClr val="tx1"/>
                </a:solidFill>
              </a:rPr>
              <a:t>eknologi Teruji (Proven)</a:t>
            </a:r>
          </a:p>
          <a:p>
            <a:pPr marL="174625" indent="-174625">
              <a:buFontTx/>
              <a:buChar char="-"/>
            </a:pPr>
            <a:r>
              <a:rPr lang="id-ID" i="1" smtClean="0">
                <a:solidFill>
                  <a:schemeClr val="tx1"/>
                </a:solidFill>
              </a:rPr>
              <a:t>Produktivitas dan Efisiensi &gt;</a:t>
            </a:r>
            <a:endParaRPr lang="fi-FI" i="1" smtClean="0">
              <a:solidFill>
                <a:schemeClr val="tx1"/>
              </a:solidFill>
            </a:endParaRPr>
          </a:p>
          <a:p>
            <a:pPr marL="174625" indent="-174625">
              <a:buFontTx/>
              <a:buChar char="-"/>
            </a:pPr>
            <a:r>
              <a:rPr lang="id-ID" i="1" smtClean="0">
                <a:solidFill>
                  <a:schemeClr val="tx1"/>
                </a:solidFill>
              </a:rPr>
              <a:t>Laporan Lengkap</a:t>
            </a:r>
            <a:endParaRPr lang="fi-FI" i="1">
              <a:solidFill>
                <a:schemeClr val="tx1"/>
              </a:solidFill>
            </a:endParaRPr>
          </a:p>
        </p:txBody>
      </p:sp>
      <p:sp>
        <p:nvSpPr>
          <p:cNvPr id="21" name="Flowchart: Multidocument 20"/>
          <p:cNvSpPr/>
          <p:nvPr/>
        </p:nvSpPr>
        <p:spPr>
          <a:xfrm>
            <a:off x="12227556" y="3124765"/>
            <a:ext cx="2565402" cy="1659609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id-ID" sz="2000" b="1" i="1" smtClean="0"/>
              <a:t>Evidences</a:t>
            </a:r>
            <a:r>
              <a:rPr lang="id-ID" sz="2000" smtClean="0"/>
              <a:t> &amp; Pendukung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Hasil Litbang </a:t>
            </a:r>
            <a:endParaRPr lang="en-US" sz="2000"/>
          </a:p>
        </p:txBody>
      </p:sp>
      <p:pic>
        <p:nvPicPr>
          <p:cNvPr id="22" name="Picture 2">
            <a:hlinkClick r:id="rId12" action="ppaction://hlinksldjump" tooltip="TRL Description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6467788"/>
            <a:ext cx="1625600" cy="39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3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3009 L 3.33333E-6 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50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26892 3.33333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26788 -0.0023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0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0168809" y="2836841"/>
            <a:ext cx="959327" cy="1067449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Group 1"/>
          <p:cNvGrpSpPr/>
          <p:nvPr/>
        </p:nvGrpSpPr>
        <p:grpSpPr>
          <a:xfrm>
            <a:off x="756704" y="390212"/>
            <a:ext cx="990209" cy="6324492"/>
            <a:chOff x="3200399" y="0"/>
            <a:chExt cx="2095499" cy="10390463"/>
          </a:xfrm>
        </p:grpSpPr>
        <p:pic>
          <p:nvPicPr>
            <p:cNvPr id="190472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399" y="116205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4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55" y="232410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939" y="3438525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6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2" y="46025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7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576459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8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69266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9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8081472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80" name="Picture 1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9237938"/>
              <a:ext cx="2085975" cy="115252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2584450" y="1865459"/>
            <a:ext cx="9435754" cy="2830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555750">
              <a:lnSpc>
                <a:spcPct val="90000"/>
              </a:lnSpc>
              <a:spcAft>
                <a:spcPct val="35000"/>
              </a:spcAft>
              <a:defRPr/>
            </a:pPr>
            <a:r>
              <a:rPr lang="sv-SE" sz="6600" b="1" smtClean="0">
                <a:latin typeface="Baskerville Old Face" panose="02020602080505020303" pitchFamily="18" charset="0"/>
              </a:rPr>
              <a:t>Deskripsi </a:t>
            </a:r>
            <a:r>
              <a:rPr lang="id-ID" sz="6600" b="1">
                <a:latin typeface="Baskerville Old Face" panose="02020602080505020303" pitchFamily="18" charset="0"/>
              </a:rPr>
              <a:t>TKT / TRL </a:t>
            </a:r>
            <a:r>
              <a:rPr lang="id-ID" sz="6600" b="1" smtClean="0">
                <a:latin typeface="Baskerville Old Face" panose="02020602080505020303" pitchFamily="18" charset="0"/>
              </a:rPr>
              <a:t/>
            </a:r>
            <a:br>
              <a:rPr lang="id-ID" sz="6600" b="1" smtClean="0">
                <a:latin typeface="Baskerville Old Face" panose="02020602080505020303" pitchFamily="18" charset="0"/>
              </a:rPr>
            </a:br>
            <a:r>
              <a:rPr lang="id-ID" sz="6600" b="1" smtClean="0">
                <a:latin typeface="Baskerville Old Face" panose="02020602080505020303" pitchFamily="18" charset="0"/>
              </a:rPr>
              <a:t>( </a:t>
            </a:r>
            <a:r>
              <a:rPr lang="id-ID" sz="6600" b="1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Spesifik</a:t>
            </a:r>
            <a:r>
              <a:rPr lang="id-ID" sz="6600" b="1" smtClean="0">
                <a:latin typeface="Baskerville Old Face" panose="02020602080505020303" pitchFamily="18" charset="0"/>
              </a:rPr>
              <a:t> )</a:t>
            </a:r>
          </a:p>
          <a:p>
            <a:pPr defTabSz="1555750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sz="4000" b="1" i="1" smtClean="0">
                <a:solidFill>
                  <a:srgbClr val="0000FF"/>
                </a:solidFill>
                <a:latin typeface="Chunk Type" panose="00000400000000000000" pitchFamily="2" charset="0"/>
              </a:rPr>
              <a:t>Pertanian, Perikanan &amp;Peternakan</a:t>
            </a:r>
            <a:endParaRPr lang="id-ID" sz="6600" i="1">
              <a:solidFill>
                <a:srgbClr val="0000FF"/>
              </a:solidFill>
              <a:latin typeface="Chunk Type" panose="00000400000000000000" pitchFamily="2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283435" y="2902669"/>
            <a:ext cx="953454" cy="935794"/>
          </a:xfrm>
          <a:prstGeom prst="roundRect">
            <a:avLst>
              <a:gd name="adj" fmla="val 0"/>
            </a:avLst>
          </a:prstGeom>
          <a:blipFill rotWithShape="1">
            <a:blip r:embed="rId1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ounded Rectangle 14"/>
          <p:cNvSpPr/>
          <p:nvPr/>
        </p:nvSpPr>
        <p:spPr>
          <a:xfrm>
            <a:off x="11128136" y="2836841"/>
            <a:ext cx="984727" cy="993342"/>
          </a:xfrm>
          <a:prstGeom prst="roundRect">
            <a:avLst>
              <a:gd name="adj" fmla="val 10000"/>
            </a:avLst>
          </a:prstGeom>
          <a:blipFill rotWithShape="1">
            <a:blip r:embed="rId1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/>
          <p:cNvGrpSpPr/>
          <p:nvPr/>
        </p:nvGrpSpPr>
        <p:grpSpPr>
          <a:xfrm>
            <a:off x="5203767" y="5313658"/>
            <a:ext cx="6988233" cy="1544341"/>
            <a:chOff x="0" y="1286716"/>
            <a:chExt cx="3683000" cy="1169742"/>
          </a:xfrm>
        </p:grpSpPr>
        <p:sp>
          <p:nvSpPr>
            <p:cNvPr id="19" name="Rounded Rectangle 18"/>
            <p:cNvSpPr/>
            <p:nvPr/>
          </p:nvSpPr>
          <p:spPr>
            <a:xfrm>
              <a:off x="0" y="1286716"/>
              <a:ext cx="3683000" cy="1169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53574" y="1286716"/>
              <a:ext cx="2829425" cy="1169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d-ID" sz="4400" kern="1200" smtClean="0"/>
                <a:t>Pertanian</a:t>
              </a:r>
              <a:endParaRPr lang="id-ID" sz="4400" kern="1200"/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5376226" y="5428148"/>
            <a:ext cx="1257330" cy="1286555"/>
          </a:xfrm>
          <a:prstGeom prst="roundRect">
            <a:avLst>
              <a:gd name="adj" fmla="val 10000"/>
            </a:avLst>
          </a:prstGeom>
          <a:blipFill rotWithShape="1">
            <a:blip r:embed="rId1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1" name="Picture 2">
            <a:hlinkClick r:id="rId14" action="ppaction://hlinksldjump" tooltip="TRL Description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0"/>
            <a:ext cx="1625600" cy="39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4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0133424" y="1760998"/>
            <a:ext cx="1969477" cy="4191000"/>
            <a:chOff x="9829800" y="1752600"/>
            <a:chExt cx="1600200" cy="4114800"/>
          </a:xfrm>
        </p:grpSpPr>
        <p:sp>
          <p:nvSpPr>
            <p:cNvPr id="41" name="Up Arrow 40"/>
            <p:cNvSpPr/>
            <p:nvPr/>
          </p:nvSpPr>
          <p:spPr bwMode="auto">
            <a:xfrm>
              <a:off x="9829800" y="1752600"/>
              <a:ext cx="1600200" cy="4114800"/>
            </a:xfrm>
            <a:prstGeom prst="upArrow">
              <a:avLst/>
            </a:prstGeom>
            <a:gradFill flip="none" rotWithShape="1">
              <a:gsLst>
                <a:gs pos="20000">
                  <a:srgbClr val="008000"/>
                </a:gs>
                <a:gs pos="53000">
                  <a:srgbClr val="FFFF00"/>
                </a:gs>
                <a:gs pos="86000">
                  <a:srgbClr val="FF0000">
                    <a:alpha val="80000"/>
                  </a:srgbClr>
                </a:gs>
              </a:gsLst>
              <a:lin ang="5400000" scaled="1"/>
              <a:tileRect/>
            </a:gra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544" name="Rectangle 32"/>
            <p:cNvSpPr>
              <a:spLocks noChangeArrowheads="1"/>
            </p:cNvSpPr>
            <p:nvPr/>
          </p:nvSpPr>
          <p:spPr bwMode="auto">
            <a:xfrm flipH="1">
              <a:off x="10401489" y="2124467"/>
              <a:ext cx="487633" cy="374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wordArtVert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smtClean="0">
                  <a:latin typeface="Arial Rounded MT Bold" pitchFamily="34" charset="0"/>
                </a:rPr>
                <a:t>987654321</a:t>
              </a:r>
              <a:endParaRPr lang="en-US" sz="2400">
                <a:latin typeface="Arial Rounded MT Bold" pitchFamily="34" charset="0"/>
              </a:endParaRPr>
            </a:p>
          </p:txBody>
        </p:sp>
      </p:grpSp>
      <p:sp>
        <p:nvSpPr>
          <p:cNvPr id="448529" name="AutoShape 17"/>
          <p:cNvSpPr>
            <a:spLocks noChangeArrowheads="1"/>
          </p:cNvSpPr>
          <p:nvPr/>
        </p:nvSpPr>
        <p:spPr bwMode="auto">
          <a:xfrm>
            <a:off x="3486581" y="152400"/>
            <a:ext cx="5060462" cy="6324600"/>
          </a:xfrm>
          <a:prstGeom prst="triangle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48514" name="AutoShape 2"/>
          <p:cNvSpPr>
            <a:spLocks noChangeArrowheads="1"/>
          </p:cNvSpPr>
          <p:nvPr/>
        </p:nvSpPr>
        <p:spPr bwMode="auto">
          <a:xfrm>
            <a:off x="0" y="3048000"/>
            <a:ext cx="1727200" cy="914400"/>
          </a:xfrm>
          <a:prstGeom prst="foldedCorner">
            <a:avLst>
              <a:gd name="adj" fmla="val 12500"/>
            </a:avLst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sz="2000">
              <a:latin typeface="Arial Rounded MT Bold" pitchFamily="34" charset="0"/>
            </a:endParaRPr>
          </a:p>
        </p:txBody>
      </p:sp>
      <p:sp>
        <p:nvSpPr>
          <p:cNvPr id="448515" name="AutoShape 3"/>
          <p:cNvSpPr>
            <a:spLocks noChangeArrowheads="1"/>
          </p:cNvSpPr>
          <p:nvPr/>
        </p:nvSpPr>
        <p:spPr bwMode="auto">
          <a:xfrm>
            <a:off x="203200" y="3200400"/>
            <a:ext cx="1727200" cy="914400"/>
          </a:xfrm>
          <a:prstGeom prst="foldedCorner">
            <a:avLst>
              <a:gd name="adj" fmla="val 12500"/>
            </a:avLst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sz="2000">
              <a:latin typeface="Arial Rounded MT Bold" pitchFamily="34" charset="0"/>
            </a:endParaRPr>
          </a:p>
        </p:txBody>
      </p:sp>
      <p:sp>
        <p:nvSpPr>
          <p:cNvPr id="448516" name="AutoShape 4"/>
          <p:cNvSpPr>
            <a:spLocks noChangeArrowheads="1"/>
          </p:cNvSpPr>
          <p:nvPr/>
        </p:nvSpPr>
        <p:spPr bwMode="auto">
          <a:xfrm>
            <a:off x="406400" y="3352800"/>
            <a:ext cx="1727200" cy="914400"/>
          </a:xfrm>
          <a:prstGeom prst="foldedCorner">
            <a:avLst>
              <a:gd name="adj" fmla="val 125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sz="2000">
              <a:latin typeface="Arial Rounded MT Bold" pitchFamily="34" charset="0"/>
            </a:endParaRPr>
          </a:p>
        </p:txBody>
      </p:sp>
      <p:sp>
        <p:nvSpPr>
          <p:cNvPr id="448517" name="AutoShape 5"/>
          <p:cNvSpPr>
            <a:spLocks noChangeArrowheads="1"/>
          </p:cNvSpPr>
          <p:nvPr/>
        </p:nvSpPr>
        <p:spPr bwMode="auto">
          <a:xfrm>
            <a:off x="609600" y="3505200"/>
            <a:ext cx="1727200" cy="914400"/>
          </a:xfrm>
          <a:prstGeom prst="foldedCorner">
            <a:avLst>
              <a:gd name="adj" fmla="val 12500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sz="2000">
              <a:latin typeface="Arial Rounded MT Bold" pitchFamily="34" charset="0"/>
            </a:endParaRPr>
          </a:p>
        </p:txBody>
      </p:sp>
      <p:sp>
        <p:nvSpPr>
          <p:cNvPr id="448518" name="AutoShape 6"/>
          <p:cNvSpPr>
            <a:spLocks noChangeArrowheads="1"/>
          </p:cNvSpPr>
          <p:nvPr/>
        </p:nvSpPr>
        <p:spPr bwMode="auto">
          <a:xfrm>
            <a:off x="812800" y="3657600"/>
            <a:ext cx="1727200" cy="914400"/>
          </a:xfrm>
          <a:prstGeom prst="foldedCorner">
            <a:avLst>
              <a:gd name="adj" fmla="val 12500"/>
            </a:avLst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sz="2000">
              <a:latin typeface="Arial Rounded MT Bold" pitchFamily="34" charset="0"/>
            </a:endParaRPr>
          </a:p>
        </p:txBody>
      </p:sp>
      <p:sp>
        <p:nvSpPr>
          <p:cNvPr id="448519" name="AutoShape 7"/>
          <p:cNvSpPr>
            <a:spLocks noChangeArrowheads="1"/>
          </p:cNvSpPr>
          <p:nvPr/>
        </p:nvSpPr>
        <p:spPr bwMode="auto">
          <a:xfrm>
            <a:off x="1016000" y="3810000"/>
            <a:ext cx="1727200" cy="9144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smtClean="0">
                <a:solidFill>
                  <a:srgbClr val="FFFF00"/>
                </a:solidFill>
                <a:latin typeface="Arial Rounded MT Bold" pitchFamily="34" charset="0"/>
              </a:rPr>
              <a:t>Teknologi Hasil </a:t>
            </a:r>
            <a:r>
              <a:rPr lang="en-US">
                <a:solidFill>
                  <a:srgbClr val="FFFF00"/>
                </a:solidFill>
                <a:latin typeface="Arial Rounded MT Bold" pitchFamily="34" charset="0"/>
              </a:rPr>
              <a:t>Litbang</a:t>
            </a:r>
          </a:p>
        </p:txBody>
      </p:sp>
      <p:sp>
        <p:nvSpPr>
          <p:cNvPr id="448530" name="Line 18"/>
          <p:cNvSpPr>
            <a:spLocks noChangeShapeType="1"/>
          </p:cNvSpPr>
          <p:nvPr/>
        </p:nvSpPr>
        <p:spPr bwMode="auto">
          <a:xfrm flipV="1">
            <a:off x="2719754" y="3810000"/>
            <a:ext cx="1852246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8534" name="Line 22"/>
          <p:cNvSpPr>
            <a:spLocks noChangeAspect="1" noChangeShapeType="1"/>
          </p:cNvSpPr>
          <p:nvPr/>
        </p:nvSpPr>
        <p:spPr bwMode="auto">
          <a:xfrm>
            <a:off x="4525365" y="3809999"/>
            <a:ext cx="2948588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8535" name="Line 23"/>
          <p:cNvSpPr>
            <a:spLocks noChangeAspect="1" noChangeShapeType="1"/>
          </p:cNvSpPr>
          <p:nvPr/>
        </p:nvSpPr>
        <p:spPr bwMode="auto">
          <a:xfrm flipV="1">
            <a:off x="4537089" y="3621142"/>
            <a:ext cx="2859202" cy="19643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8536" name="Line 24"/>
          <p:cNvSpPr>
            <a:spLocks noChangeAspect="1" noChangeShapeType="1"/>
          </p:cNvSpPr>
          <p:nvPr/>
        </p:nvSpPr>
        <p:spPr bwMode="auto">
          <a:xfrm>
            <a:off x="4525355" y="3809975"/>
            <a:ext cx="3037536" cy="199912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8537" name="Line 25"/>
          <p:cNvSpPr>
            <a:spLocks noChangeAspect="1" noChangeShapeType="1"/>
          </p:cNvSpPr>
          <p:nvPr/>
        </p:nvSpPr>
        <p:spPr bwMode="auto">
          <a:xfrm flipV="1">
            <a:off x="4533387" y="3451787"/>
            <a:ext cx="2818382" cy="367266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8539" name="Line 27"/>
          <p:cNvSpPr>
            <a:spLocks noChangeShapeType="1"/>
          </p:cNvSpPr>
          <p:nvPr/>
        </p:nvSpPr>
        <p:spPr bwMode="auto">
          <a:xfrm flipV="1">
            <a:off x="7279188" y="2900363"/>
            <a:ext cx="3318474" cy="417574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8540" name="Line 28"/>
          <p:cNvSpPr>
            <a:spLocks noChangeShapeType="1"/>
          </p:cNvSpPr>
          <p:nvPr/>
        </p:nvSpPr>
        <p:spPr bwMode="auto">
          <a:xfrm flipV="1">
            <a:off x="7324816" y="3209927"/>
            <a:ext cx="3278708" cy="248335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8541" name="Line 29"/>
          <p:cNvSpPr>
            <a:spLocks noChangeShapeType="1"/>
          </p:cNvSpPr>
          <p:nvPr/>
        </p:nvSpPr>
        <p:spPr bwMode="auto">
          <a:xfrm>
            <a:off x="7766117" y="4567734"/>
            <a:ext cx="2831545" cy="84246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8543" name="Rectangle 31"/>
          <p:cNvSpPr>
            <a:spLocks noChangeArrowheads="1"/>
          </p:cNvSpPr>
          <p:nvPr/>
        </p:nvSpPr>
        <p:spPr bwMode="auto">
          <a:xfrm>
            <a:off x="10304998" y="5867590"/>
            <a:ext cx="16881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smtClean="0">
                <a:latin typeface="Arial Rounded MT Bold" pitchFamily="34" charset="0"/>
              </a:rPr>
              <a:t>TRL</a:t>
            </a:r>
            <a:endParaRPr lang="en-US" sz="4000">
              <a:latin typeface="Arial Rounded MT Bold" pitchFamily="34" charset="0"/>
            </a:endParaRPr>
          </a:p>
        </p:txBody>
      </p:sp>
      <p:sp>
        <p:nvSpPr>
          <p:cNvPr id="26" name="Line 18"/>
          <p:cNvSpPr>
            <a:spLocks noChangeShapeType="1"/>
          </p:cNvSpPr>
          <p:nvPr/>
        </p:nvSpPr>
        <p:spPr bwMode="auto">
          <a:xfrm flipV="1">
            <a:off x="4543114" y="3193085"/>
            <a:ext cx="2696308" cy="609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18"/>
          <p:cNvSpPr>
            <a:spLocks noChangeAspect="1" noChangeShapeType="1"/>
          </p:cNvSpPr>
          <p:nvPr/>
        </p:nvSpPr>
        <p:spPr bwMode="auto">
          <a:xfrm flipV="1">
            <a:off x="4537675" y="3317760"/>
            <a:ext cx="2749750" cy="494951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4550431" y="3817313"/>
            <a:ext cx="3076585" cy="37368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>
            <a:off x="4541427" y="3817316"/>
            <a:ext cx="3148912" cy="526084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4525948" y="3817316"/>
            <a:ext cx="3246450" cy="747369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7385536" y="3505199"/>
            <a:ext cx="3212126" cy="119059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7473457" y="3809998"/>
            <a:ext cx="3124204" cy="76202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28"/>
          <p:cNvSpPr>
            <a:spLocks noChangeShapeType="1"/>
          </p:cNvSpPr>
          <p:nvPr/>
        </p:nvSpPr>
        <p:spPr bwMode="auto">
          <a:xfrm>
            <a:off x="7549658" y="4014784"/>
            <a:ext cx="3048005" cy="252416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28"/>
          <p:cNvSpPr>
            <a:spLocks noChangeShapeType="1"/>
          </p:cNvSpPr>
          <p:nvPr/>
        </p:nvSpPr>
        <p:spPr bwMode="auto">
          <a:xfrm>
            <a:off x="7625855" y="4195754"/>
            <a:ext cx="2971807" cy="45244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>
            <a:off x="7684477" y="4343400"/>
            <a:ext cx="2913185" cy="685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67596" y="10457"/>
            <a:ext cx="10972800" cy="1020762"/>
          </a:xfrm>
        </p:spPr>
        <p:txBody>
          <a:bodyPr>
            <a:normAutofit fontScale="90000"/>
          </a:bodyPr>
          <a:lstStyle/>
          <a:p>
            <a:pPr algn="l"/>
            <a:r>
              <a:rPr lang="id-ID" sz="3600" smtClean="0">
                <a:latin typeface="CarbonType" panose="02000000000000000000" pitchFamily="2" charset="0"/>
              </a:rPr>
              <a:t>I</a:t>
            </a:r>
            <a:r>
              <a:rPr lang="id-ID" sz="3600">
                <a:latin typeface="CarbonType" panose="02000000000000000000" pitchFamily="2" charset="0"/>
              </a:rPr>
              <a:t>l</a:t>
            </a:r>
            <a:r>
              <a:rPr lang="en-US" sz="3600" smtClean="0">
                <a:latin typeface="CarbonType" panose="02000000000000000000" pitchFamily="2" charset="0"/>
              </a:rPr>
              <a:t>ustrasi </a:t>
            </a:r>
            <a:r>
              <a:rPr lang="id-ID" sz="3600" smtClean="0">
                <a:latin typeface="CarbonType" panose="02000000000000000000" pitchFamily="2" charset="0"/>
              </a:rPr>
              <a:t/>
            </a:r>
            <a:br>
              <a:rPr lang="id-ID" sz="3600" smtClean="0">
                <a:latin typeface="CarbonType" panose="02000000000000000000" pitchFamily="2" charset="0"/>
              </a:rPr>
            </a:br>
            <a:r>
              <a:rPr lang="en-US" sz="3600" smtClean="0">
                <a:latin typeface="Arial Rounded MT Bold" pitchFamily="34" charset="0"/>
              </a:rPr>
              <a:t>Pengukuran </a:t>
            </a:r>
            <a:r>
              <a:rPr lang="en-US" sz="3600" smtClean="0">
                <a:solidFill>
                  <a:srgbClr val="FF0000"/>
                </a:solidFill>
                <a:latin typeface="Arial Rounded MT Bold" pitchFamily="34" charset="0"/>
              </a:rPr>
              <a:t>TRL</a:t>
            </a:r>
            <a:r>
              <a:rPr lang="en-US" sz="3600" smtClean="0">
                <a:latin typeface="Arial Rounded MT Bold" pitchFamily="34" charset="0"/>
              </a:rPr>
              <a:t> Hasil Litbang</a:t>
            </a:r>
            <a:endParaRPr lang="en-US" sz="3600"/>
          </a:p>
        </p:txBody>
      </p:sp>
      <p:sp>
        <p:nvSpPr>
          <p:cNvPr id="44" name="Rectangle 43"/>
          <p:cNvSpPr/>
          <p:nvPr/>
        </p:nvSpPr>
        <p:spPr>
          <a:xfrm>
            <a:off x="4032739" y="5892226"/>
            <a:ext cx="4100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d-ID" sz="3200" smtClean="0">
                <a:solidFill>
                  <a:srgbClr val="0000FF"/>
                </a:solidFill>
                <a:latin typeface="Cooper Black" panose="0208090404030B020404" pitchFamily="18" charset="0"/>
                <a:cs typeface="Kartika" pitchFamily="18" charset="0"/>
              </a:rPr>
              <a:t>Tekno</a:t>
            </a:r>
            <a:r>
              <a:rPr lang="en-US" sz="3200" smtClean="0">
                <a:solidFill>
                  <a:srgbClr val="0000FF"/>
                </a:solidFill>
                <a:latin typeface="Cooper Black" panose="0208090404030B020404" pitchFamily="18" charset="0"/>
                <a:cs typeface="Kartika" pitchFamily="18" charset="0"/>
              </a:rPr>
              <a:t>-</a:t>
            </a:r>
            <a:r>
              <a:rPr lang="id-ID" sz="3200" smtClean="0">
                <a:solidFill>
                  <a:srgbClr val="0000FF"/>
                </a:solidFill>
                <a:latin typeface="Cooper Black" panose="0208090404030B020404" pitchFamily="18" charset="0"/>
                <a:cs typeface="Kartika" pitchFamily="18" charset="0"/>
              </a:rPr>
              <a:t>M</a:t>
            </a:r>
            <a:r>
              <a:rPr lang="en-US" sz="3200" smtClean="0">
                <a:solidFill>
                  <a:srgbClr val="0000FF"/>
                </a:solidFill>
                <a:latin typeface="Cooper Black" panose="0208090404030B020404" pitchFamily="18" charset="0"/>
                <a:cs typeface="Kartika" pitchFamily="18" charset="0"/>
              </a:rPr>
              <a:t>eter</a:t>
            </a:r>
            <a:endParaRPr lang="en-US" sz="3200">
              <a:solidFill>
                <a:srgbClr val="0000FF"/>
              </a:solidFill>
              <a:latin typeface="Cooper Black" panose="0208090404030B020404" pitchFamily="18" charset="0"/>
              <a:cs typeface="Kartika" pitchFamily="18" charset="0"/>
            </a:endParaRPr>
          </a:p>
        </p:txBody>
      </p:sp>
      <p:sp>
        <p:nvSpPr>
          <p:cNvPr id="36" name="Flowchart: Manual Operation 35"/>
          <p:cNvSpPr/>
          <p:nvPr/>
        </p:nvSpPr>
        <p:spPr bwMode="auto">
          <a:xfrm rot="4980163">
            <a:off x="9072222" y="964039"/>
            <a:ext cx="1692844" cy="4174429"/>
          </a:xfrm>
          <a:prstGeom prst="flowChartManualOperation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 w="66675">
            <a:solidFill>
              <a:srgbClr val="0000FF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ocument 37"/>
          <p:cNvSpPr/>
          <p:nvPr/>
        </p:nvSpPr>
        <p:spPr bwMode="auto">
          <a:xfrm>
            <a:off x="9181889" y="152400"/>
            <a:ext cx="2813538" cy="1600200"/>
          </a:xfrm>
          <a:prstGeom prst="flowChartDocumen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Produk Unggulan </a:t>
            </a:r>
            <a:r>
              <a:rPr lang="id-ID" sz="2400" smtClean="0"/>
              <a:t>Lembaga Litbang / Universitas</a:t>
            </a:r>
            <a:endParaRPr lang="en-US" sz="2400"/>
          </a:p>
        </p:txBody>
      </p:sp>
      <p:sp>
        <p:nvSpPr>
          <p:cNvPr id="2" name="Rectangle 1"/>
          <p:cNvSpPr/>
          <p:nvPr/>
        </p:nvSpPr>
        <p:spPr>
          <a:xfrm>
            <a:off x="64643" y="4154584"/>
            <a:ext cx="25144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7200" smtClean="0">
                <a:solidFill>
                  <a:srgbClr val="FF0000"/>
                </a:solidFill>
                <a:latin typeface="Army" pitchFamily="2" charset="0"/>
              </a:rPr>
              <a:t>?</a:t>
            </a:r>
          </a:p>
          <a:p>
            <a:r>
              <a:rPr lang="id-ID" smtClean="0"/>
              <a:t>Mana yang:</a:t>
            </a:r>
          </a:p>
          <a:p>
            <a:r>
              <a:rPr lang="id-ID" smtClean="0"/>
              <a:t>Siap dimanfaatkan/ dipasarkan/ dijual/ dikerjasamakan/ </a:t>
            </a:r>
            <a:r>
              <a:rPr lang="en-US" smtClean="0"/>
              <a:t>Produk Unggulan</a:t>
            </a:r>
            <a:r>
              <a:rPr lang="id-ID" smtClean="0"/>
              <a:t>...?</a:t>
            </a:r>
            <a:endParaRPr lang="en-US"/>
          </a:p>
        </p:txBody>
      </p:sp>
      <p:sp>
        <p:nvSpPr>
          <p:cNvPr id="3" name="Bent Arrow 2"/>
          <p:cNvSpPr/>
          <p:nvPr/>
        </p:nvSpPr>
        <p:spPr>
          <a:xfrm>
            <a:off x="7772398" y="534572"/>
            <a:ext cx="1301262" cy="2051465"/>
          </a:xfrm>
          <a:prstGeom prst="bentArrow">
            <a:avLst>
              <a:gd name="adj1" fmla="val 31487"/>
              <a:gd name="adj2" fmla="val 32027"/>
              <a:gd name="adj3" fmla="val 25000"/>
              <a:gd name="adj4" fmla="val 4158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48538" name="Line 26"/>
          <p:cNvSpPr>
            <a:spLocks noChangeShapeType="1"/>
          </p:cNvSpPr>
          <p:nvPr/>
        </p:nvSpPr>
        <p:spPr bwMode="auto">
          <a:xfrm flipV="1">
            <a:off x="7221415" y="2586037"/>
            <a:ext cx="3376246" cy="60960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3705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FF0000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48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4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4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44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8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8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8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8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448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44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48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44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4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44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44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44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44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44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44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44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44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29" grpId="0" animBg="1"/>
      <p:bldP spid="448514" grpId="0" animBg="1"/>
      <p:bldP spid="448515" grpId="0" animBg="1"/>
      <p:bldP spid="448516" grpId="0" animBg="1"/>
      <p:bldP spid="448517" grpId="0" animBg="1"/>
      <p:bldP spid="448518" grpId="0" animBg="1"/>
      <p:bldP spid="448519" grpId="0" animBg="1"/>
      <p:bldP spid="448530" grpId="0" animBg="1"/>
      <p:bldP spid="448534" grpId="0" animBg="1"/>
      <p:bldP spid="448535" grpId="0" animBg="1"/>
      <p:bldP spid="448536" grpId="0" animBg="1"/>
      <p:bldP spid="448537" grpId="0" animBg="1"/>
      <p:bldP spid="448539" grpId="0" animBg="1"/>
      <p:bldP spid="448540" grpId="0" animBg="1"/>
      <p:bldP spid="448541" grpId="0" animBg="1"/>
      <p:bldP spid="448543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3" grpId="0"/>
      <p:bldP spid="44" grpId="0"/>
      <p:bldP spid="36" grpId="0" animBg="1"/>
      <p:bldP spid="38" grpId="0" animBg="1"/>
      <p:bldP spid="2" grpId="0"/>
      <p:bldP spid="3" grpId="0" animBg="1"/>
      <p:bldP spid="4485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hasm in IR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28600"/>
            <a:ext cx="11301112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50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smtClean="0">
                <a:latin typeface="DS Arabic" pitchFamily="82" charset="0"/>
              </a:rPr>
              <a:t>terimakasih</a:t>
            </a:r>
            <a:endParaRPr lang="en-US">
              <a:latin typeface="DS Arabic" pitchFamily="82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82133" y="5103675"/>
            <a:ext cx="98890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350" lvl="1"/>
            <a:r>
              <a:rPr lang="en-US" b="1" smtClean="0">
                <a:latin typeface="Calibri" pitchFamily="34" charset="0"/>
              </a:rPr>
              <a:t>Pusat </a:t>
            </a:r>
            <a:r>
              <a:rPr lang="id-ID" b="1" smtClean="0">
                <a:latin typeface="Calibri" pitchFamily="34" charset="0"/>
              </a:rPr>
              <a:t>Strategi Teknologi dan Audit Teknologi (PSTAT) </a:t>
            </a:r>
            <a:r>
              <a:rPr lang="en-US" b="1" smtClean="0">
                <a:latin typeface="Calibri" pitchFamily="34" charset="0"/>
              </a:rPr>
              <a:t>- BPPT</a:t>
            </a:r>
            <a:endParaRPr lang="en-US" b="1">
              <a:latin typeface="Calibri" pitchFamily="34" charset="0"/>
            </a:endParaRPr>
          </a:p>
          <a:p>
            <a:pPr marL="6350" lvl="1"/>
            <a:r>
              <a:rPr lang="id-ID" b="1">
                <a:latin typeface="Calibri" pitchFamily="34" charset="0"/>
              </a:rPr>
              <a:t>Gedung Manajemen </a:t>
            </a:r>
            <a:r>
              <a:rPr lang="en-US" b="1" smtClean="0">
                <a:latin typeface="Calibri" pitchFamily="34" charset="0"/>
              </a:rPr>
              <a:t>BPPT </a:t>
            </a:r>
            <a:r>
              <a:rPr lang="id-ID" b="1" smtClean="0">
                <a:latin typeface="Calibri" pitchFamily="34" charset="0"/>
              </a:rPr>
              <a:t>Lt</a:t>
            </a:r>
            <a:r>
              <a:rPr lang="id-ID" b="1">
                <a:latin typeface="Calibri" pitchFamily="34" charset="0"/>
              </a:rPr>
              <a:t>. </a:t>
            </a:r>
            <a:r>
              <a:rPr lang="id-ID" b="1" smtClean="0">
                <a:latin typeface="Calibri" pitchFamily="34" charset="0"/>
              </a:rPr>
              <a:t>2</a:t>
            </a:r>
            <a:r>
              <a:rPr lang="en-US" b="1" smtClean="0">
                <a:latin typeface="Calibri" pitchFamily="34" charset="0"/>
              </a:rPr>
              <a:t>,</a:t>
            </a:r>
            <a:r>
              <a:rPr lang="id-ID" b="1" smtClean="0">
                <a:latin typeface="Calibri" pitchFamily="34" charset="0"/>
              </a:rPr>
              <a:t> </a:t>
            </a:r>
            <a:r>
              <a:rPr lang="en-US" b="1" smtClean="0">
                <a:latin typeface="Calibri" pitchFamily="34" charset="0"/>
              </a:rPr>
              <a:t> </a:t>
            </a:r>
            <a:r>
              <a:rPr lang="id-ID" b="1" smtClean="0">
                <a:latin typeface="Calibri" pitchFamily="34" charset="0"/>
              </a:rPr>
              <a:t>Puspiptek  </a:t>
            </a:r>
            <a:r>
              <a:rPr lang="id-ID" b="1">
                <a:latin typeface="Calibri" pitchFamily="34" charset="0"/>
              </a:rPr>
              <a:t>Serpong </a:t>
            </a:r>
            <a:endParaRPr lang="en-US" b="1" smtClean="0">
              <a:latin typeface="Calibri" pitchFamily="34" charset="0"/>
            </a:endParaRPr>
          </a:p>
          <a:p>
            <a:pPr marL="6350" lvl="1"/>
            <a:endParaRPr lang="en-US" b="1">
              <a:latin typeface="Calibri" pitchFamily="34" charset="0"/>
            </a:endParaRPr>
          </a:p>
          <a:p>
            <a:pPr marL="6350" lvl="1"/>
            <a:r>
              <a:rPr lang="en-US" b="1" smtClean="0">
                <a:latin typeface="Arial Unicode MS" pitchFamily="34" charset="-128"/>
              </a:rPr>
              <a:t>DEDI</a:t>
            </a:r>
            <a:r>
              <a:rPr lang="en-US" smtClean="0">
                <a:latin typeface="Arial Unicode MS" pitchFamily="34" charset="-128"/>
              </a:rPr>
              <a:t> </a:t>
            </a:r>
            <a:r>
              <a:rPr lang="id-ID">
                <a:latin typeface="Arial Unicode MS" pitchFamily="34" charset="-128"/>
              </a:rPr>
              <a:t>S</a:t>
            </a:r>
            <a:r>
              <a:rPr lang="en-US" smtClean="0">
                <a:latin typeface="Arial Unicode MS" pitchFamily="34" charset="-128"/>
              </a:rPr>
              <a:t>uhendri</a:t>
            </a:r>
            <a:endParaRPr lang="id-ID">
              <a:latin typeface="Arial Unicode MS" pitchFamily="34" charset="-128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914400" y="1981200"/>
            <a:ext cx="10972800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45720" bIns="0" rtlCol="0" anchor="t">
            <a:normAutofit fontScale="675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fontAlgn="auto">
              <a:spcAft>
                <a:spcPts val="0"/>
              </a:spcAft>
            </a:pP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008000"/>
                </a:solidFill>
                <a:latin typeface="Mistral" pitchFamily="66" charset="0"/>
              </a:rPr>
              <a:t>t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A50021"/>
                </a:solidFill>
                <a:latin typeface="Mistral" pitchFamily="66" charset="0"/>
              </a:rPr>
              <a:t>e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0000FF"/>
                </a:solidFill>
                <a:latin typeface="Mistral" pitchFamily="66" charset="0"/>
              </a:rPr>
              <a:t>r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CC00CC"/>
                </a:solidFill>
                <a:latin typeface="Mistral" pitchFamily="66" charset="0"/>
              </a:rPr>
              <a:t>i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0066CC"/>
                </a:solidFill>
                <a:latin typeface="Mistral" pitchFamily="66" charset="0"/>
              </a:rPr>
              <a:t>m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A50021"/>
                </a:solidFill>
                <a:latin typeface="Mistral" pitchFamily="66" charset="0"/>
              </a:rPr>
              <a:t>a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333300"/>
                </a:solidFill>
                <a:latin typeface="Mistral" pitchFamily="66" charset="0"/>
              </a:rPr>
              <a:t>k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9900CC"/>
                </a:solidFill>
                <a:latin typeface="Mistral" pitchFamily="66" charset="0"/>
              </a:rPr>
              <a:t>a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003366"/>
                </a:solidFill>
                <a:latin typeface="Mistral" pitchFamily="66" charset="0"/>
              </a:rPr>
              <a:t>s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000066"/>
                </a:solidFill>
                <a:latin typeface="Mistral" pitchFamily="66" charset="0"/>
              </a:rPr>
              <a:t>i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CC3300"/>
                </a:solidFill>
                <a:latin typeface="Mistral" pitchFamily="66" charset="0"/>
              </a:rPr>
              <a:t>h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0066CC"/>
                </a:solidFill>
                <a:latin typeface="Mistral" pitchFamily="66" charset="0"/>
              </a:rPr>
              <a:t>…</a:t>
            </a:r>
            <a:r>
              <a:rPr lang="en-US" sz="12900" smtClean="0">
                <a:ln>
                  <a:solidFill>
                    <a:srgbClr val="FFFF00"/>
                  </a:solidFill>
                </a:ln>
                <a:solidFill>
                  <a:srgbClr val="9900CC"/>
                </a:solidFill>
                <a:latin typeface="Mistral" pitchFamily="66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4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6704" y="390212"/>
            <a:ext cx="990209" cy="6324492"/>
            <a:chOff x="3200399" y="0"/>
            <a:chExt cx="2095499" cy="10390463"/>
          </a:xfrm>
        </p:grpSpPr>
        <p:pic>
          <p:nvPicPr>
            <p:cNvPr id="190472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399" y="116205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4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55" y="232410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939" y="3438525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2" y="46025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7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576459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8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69266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9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8081472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80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9237938"/>
              <a:ext cx="2085975" cy="115252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2584450" y="1865459"/>
            <a:ext cx="9435754" cy="3107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555750">
              <a:lnSpc>
                <a:spcPct val="90000"/>
              </a:lnSpc>
              <a:spcAft>
                <a:spcPct val="35000"/>
              </a:spcAft>
              <a:defRPr/>
            </a:pPr>
            <a:r>
              <a:rPr lang="sv-SE" sz="6600" b="1" smtClean="0">
                <a:latin typeface="Baskerville Old Face" panose="02020602080505020303" pitchFamily="18" charset="0"/>
              </a:rPr>
              <a:t>Deskripsi </a:t>
            </a:r>
            <a:r>
              <a:rPr lang="id-ID" sz="6600" b="1">
                <a:latin typeface="Baskerville Old Face" panose="02020602080505020303" pitchFamily="18" charset="0"/>
              </a:rPr>
              <a:t>TKT / TRL </a:t>
            </a:r>
            <a:r>
              <a:rPr lang="id-ID" sz="6600" b="1" smtClean="0">
                <a:latin typeface="Baskerville Old Face" panose="02020602080505020303" pitchFamily="18" charset="0"/>
              </a:rPr>
              <a:t/>
            </a:r>
            <a:br>
              <a:rPr lang="id-ID" sz="6600" b="1" smtClean="0">
                <a:latin typeface="Baskerville Old Face" panose="02020602080505020303" pitchFamily="18" charset="0"/>
              </a:rPr>
            </a:br>
            <a:r>
              <a:rPr lang="id-ID" sz="6600" b="1" smtClean="0">
                <a:latin typeface="Baskerville Old Face" panose="02020602080505020303" pitchFamily="18" charset="0"/>
              </a:rPr>
              <a:t>( </a:t>
            </a:r>
            <a:r>
              <a:rPr lang="id-ID" sz="6600" b="1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Spesifik</a:t>
            </a:r>
            <a:r>
              <a:rPr lang="id-ID" sz="6600" b="1" smtClean="0">
                <a:latin typeface="Baskerville Old Face" panose="02020602080505020303" pitchFamily="18" charset="0"/>
              </a:rPr>
              <a:t> )</a:t>
            </a:r>
          </a:p>
          <a:p>
            <a:pPr defTabSz="1555750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sz="6000" b="1" smtClean="0">
                <a:solidFill>
                  <a:srgbClr val="081CDE"/>
                </a:solidFill>
                <a:latin typeface="Chunk Type" panose="00000400000000000000" pitchFamily="2" charset="0"/>
              </a:rPr>
              <a:t>Sosial Humaniora</a:t>
            </a:r>
            <a:endParaRPr lang="id-ID" sz="9600">
              <a:solidFill>
                <a:srgbClr val="081CDE"/>
              </a:solidFill>
              <a:latin typeface="Chunk Type" panose="00000400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96000" y="5508174"/>
            <a:ext cx="6988233" cy="1544341"/>
            <a:chOff x="0" y="1286716"/>
            <a:chExt cx="3683000" cy="1169742"/>
          </a:xfrm>
        </p:grpSpPr>
        <p:sp>
          <p:nvSpPr>
            <p:cNvPr id="19" name="Rounded Rectangle 18"/>
            <p:cNvSpPr/>
            <p:nvPr/>
          </p:nvSpPr>
          <p:spPr>
            <a:xfrm>
              <a:off x="0" y="1286716"/>
              <a:ext cx="3683000" cy="1169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53574" y="1286716"/>
              <a:ext cx="2829425" cy="1169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d-ID" sz="4400" kern="1200" smtClean="0"/>
                <a:t>.......</a:t>
              </a:r>
              <a:endParaRPr lang="id-ID" sz="4400" kern="1200"/>
            </a:p>
          </p:txBody>
        </p:sp>
      </p:grpSp>
      <p:pic>
        <p:nvPicPr>
          <p:cNvPr id="21" name="Picture 2">
            <a:hlinkClick r:id="rId11" action="ppaction://hlinksldjump" tooltip="TRL Description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0"/>
            <a:ext cx="1625600" cy="39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5359399" y="5508174"/>
            <a:ext cx="1252415" cy="1206530"/>
          </a:xfrm>
          <a:prstGeom prst="roundRect">
            <a:avLst>
              <a:gd name="adj" fmla="val 10000"/>
            </a:avLst>
          </a:prstGeom>
          <a:blipFill rotWithShape="1">
            <a:blip r:embed="rId1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467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1600" y="91440"/>
            <a:ext cx="1341120" cy="6309360"/>
            <a:chOff x="76200" y="91440"/>
            <a:chExt cx="1005840" cy="6309360"/>
          </a:xfrm>
        </p:grpSpPr>
        <p:pic>
          <p:nvPicPr>
            <p:cNvPr id="190472" name="Picture 8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9144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3" name="Picture 9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79706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4" name="Picture 10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3" y="150269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5" name="Picture 1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" y="217940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6" name="Picture 1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1" y="288622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7" name="Picture 1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" y="359185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8" name="Picture 14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" y="4297481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9" name="Picture 15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" y="499872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80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" y="5700957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8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9144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9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79706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10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3" y="150269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1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9" y="217940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12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1" y="288622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13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" y="359185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14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" y="4297481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15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8" y="499872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" name="Rectangle 3"/>
          <p:cNvSpPr txBox="1">
            <a:spLocks noChangeArrowheads="1"/>
          </p:cNvSpPr>
          <p:nvPr/>
        </p:nvSpPr>
        <p:spPr bwMode="auto">
          <a:xfrm>
            <a:off x="1538818" y="1503362"/>
            <a:ext cx="10557933" cy="349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buFont typeface="Arial" pitchFamily="34" charset="0"/>
              <a:buAutoNum type="arabicPeriod"/>
              <a:defRPr/>
            </a:pPr>
            <a:r>
              <a:rPr lang="en-US" sz="3500">
                <a:solidFill>
                  <a:srgbClr val="000000"/>
                </a:solidFill>
              </a:rPr>
              <a:t>Latar belakang, fakta dan argumen dasar yang kuat tentang perlunya litbang untuk mengetahui fenomena atau solusi.							</a:t>
            </a:r>
          </a:p>
          <a:p>
            <a:pPr marL="457200" indent="-457200" eaLnBrk="1" hangingPunct="1">
              <a:lnSpc>
                <a:spcPct val="90000"/>
              </a:lnSpc>
              <a:buFont typeface="Arial" pitchFamily="34" charset="0"/>
              <a:buAutoNum type="arabicPeriod"/>
              <a:defRPr/>
            </a:pPr>
            <a:r>
              <a:rPr lang="en-US" sz="3500">
                <a:solidFill>
                  <a:srgbClr val="000000"/>
                </a:solidFill>
              </a:rPr>
              <a:t>Penyusunan hipotesis dan dukungan data awal terhadap pertanyaan riset yang ingin dijawab dengan kegiatan litbang, termasuk desain dan prosedur atau tahapan yang akan dilakukan.		</a:t>
            </a:r>
            <a:endParaRPr lang="id-ID" sz="3500" smtClean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 typeface="Arial" pitchFamily="34" charset="0"/>
              <a:buAutoNum type="arabicPeriod"/>
              <a:defRPr/>
            </a:pPr>
            <a:r>
              <a:rPr lang="en-US" sz="3500" smtClean="0">
                <a:solidFill>
                  <a:srgbClr val="000000"/>
                </a:solidFill>
              </a:rPr>
              <a:t>Rancangan </a:t>
            </a:r>
            <a:r>
              <a:rPr lang="en-US" sz="3500">
                <a:solidFill>
                  <a:srgbClr val="000000"/>
                </a:solidFill>
              </a:rPr>
              <a:t>riset dan metodologi yang digunakan untuk menjawab pertanyaan riset telah disusun.  Termasuk analisis dan prediksi hasil, skenario dan implikasinya.								</a:t>
            </a:r>
          </a:p>
        </p:txBody>
      </p:sp>
      <p:sp>
        <p:nvSpPr>
          <p:cNvPr id="108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5FDA8C1-FACE-4520-8356-2602997F7E1C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27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3" name="Group 4"/>
          <p:cNvGrpSpPr>
            <a:grpSpLocks/>
          </p:cNvGrpSpPr>
          <p:nvPr/>
        </p:nvGrpSpPr>
        <p:grpSpPr bwMode="auto">
          <a:xfrm>
            <a:off x="1568449" y="91440"/>
            <a:ext cx="10623551" cy="1270000"/>
            <a:chOff x="1524000" y="658803"/>
            <a:chExt cx="6096000" cy="1269999"/>
          </a:xfrm>
        </p:grpSpPr>
        <p:grpSp>
          <p:nvGrpSpPr>
            <p:cNvPr id="104" name="Group 1"/>
            <p:cNvGrpSpPr>
              <a:grpSpLocks/>
            </p:cNvGrpSpPr>
            <p:nvPr/>
          </p:nvGrpSpPr>
          <p:grpSpPr bwMode="auto">
            <a:xfrm>
              <a:off x="1524000" y="658803"/>
              <a:ext cx="6096000" cy="1269999"/>
              <a:chOff x="0" y="0"/>
              <a:chExt cx="6096000" cy="1269999"/>
            </a:xfrm>
          </p:grpSpPr>
          <p:sp>
            <p:nvSpPr>
              <p:cNvPr id="106" name="Rounded Rectangle 105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7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sv-SE" sz="3500" b="1">
                    <a:solidFill>
                      <a:schemeClr val="tx1"/>
                    </a:solidFill>
                    <a:cs typeface="Arial" pitchFamily="34" charset="0"/>
                  </a:rPr>
                  <a:t>Prinsip dasar dari suatu teknologi telah diteliti</a:t>
                </a:r>
                <a:endParaRPr lang="id-ID" sz="35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1684500" y="793196"/>
              <a:ext cx="1071570" cy="1015663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66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36624" y="1536281"/>
            <a:ext cx="10755376" cy="5321719"/>
          </a:xfrm>
        </p:spPr>
        <p:txBody>
          <a:bodyPr>
            <a:noAutofit/>
          </a:bodyPr>
          <a:lstStyle/>
          <a:p>
            <a:pPr marL="450850" indent="-450850">
              <a:lnSpc>
                <a:spcPct val="80000"/>
              </a:lnSpc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altLang="en-US" sz="2200"/>
              <a:t>Penetapan model penelitian atau </a:t>
            </a:r>
            <a:r>
              <a:rPr lang="en-US" altLang="en-US" sz="2200" smtClean="0"/>
              <a:t>konsep</a:t>
            </a:r>
            <a:endParaRPr lang="en-US" altLang="en-US" sz="220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91583" y="183981"/>
            <a:ext cx="10605168" cy="1270000"/>
            <a:chOff x="1547834" y="2444753"/>
            <a:chExt cx="6096000" cy="1269999"/>
          </a:xfrm>
        </p:grpSpPr>
        <p:grpSp>
          <p:nvGrpSpPr>
            <p:cNvPr id="24582" name="Group 6"/>
            <p:cNvGrpSpPr>
              <a:grpSpLocks/>
            </p:cNvGrpSpPr>
            <p:nvPr/>
          </p:nvGrpSpPr>
          <p:grpSpPr bwMode="auto">
            <a:xfrm>
              <a:off x="1547834" y="244475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sv-SE" sz="2800" b="1">
                    <a:solidFill>
                      <a:schemeClr val="tx1"/>
                    </a:solidFill>
                    <a:cs typeface="Arial" pitchFamily="34" charset="0"/>
                  </a:rPr>
                  <a:t>Konsep teknologi dan aplikasi telah di formulasikan</a:t>
                </a:r>
                <a:endParaRPr lang="id-ID" sz="28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708334" y="2579146"/>
              <a:ext cx="1071570" cy="1015663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2</a:t>
              </a:r>
            </a:p>
          </p:txBody>
        </p:sp>
      </p:grpSp>
      <p:sp>
        <p:nvSpPr>
          <p:cNvPr id="24581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A2927F2C-B7F5-4C9A-AA58-F7C7BA18D46B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28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1600" y="113354"/>
            <a:ext cx="1341120" cy="6309360"/>
            <a:chOff x="1161689" y="80978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689" y="8097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689" y="78660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212" y="149223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88" y="216894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260" y="287576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261" y="358139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261" y="4287019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867" y="498825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867" y="5690495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464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41979" y="1743078"/>
            <a:ext cx="10750028" cy="4989598"/>
          </a:xfrm>
        </p:spPr>
        <p:txBody>
          <a:bodyPr>
            <a:noAutofit/>
          </a:bodyPr>
          <a:lstStyle/>
          <a:p>
            <a:pPr marL="533400" indent="-533400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>
                <a:cs typeface="Arial" pitchFamily="34" charset="0"/>
              </a:rPr>
              <a:t>Ketersediaan dan keterkaitan data  						</a:t>
            </a:r>
          </a:p>
          <a:p>
            <a:pPr marL="533400" indent="-533400">
              <a:lnSpc>
                <a:spcPct val="80000"/>
              </a:lnSpc>
              <a:buFont typeface="Arial" pitchFamily="34" charset="0"/>
              <a:buAutoNum type="arabicPeriod"/>
            </a:pPr>
            <a:r>
              <a:rPr lang="en-US" altLang="en-US" sz="2400">
                <a:cs typeface="Arial" pitchFamily="34" charset="0"/>
              </a:rPr>
              <a:t>Validasi untuk memastikan data yang diperoleh relevan dan </a:t>
            </a:r>
            <a:r>
              <a:rPr lang="en-US" altLang="en-US" sz="2400" smtClean="0">
                <a:cs typeface="Arial" pitchFamily="34" charset="0"/>
              </a:rPr>
              <a:t>terkait</a:t>
            </a:r>
            <a:endParaRPr lang="en-US" altLang="en-US" sz="2400"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30532" y="137715"/>
            <a:ext cx="10369551" cy="1384101"/>
            <a:chOff x="1500166" y="4230702"/>
            <a:chExt cx="6096000" cy="1508451"/>
          </a:xfrm>
        </p:grpSpPr>
        <p:grpSp>
          <p:nvGrpSpPr>
            <p:cNvPr id="25606" name="Group 11"/>
            <p:cNvGrpSpPr>
              <a:grpSpLocks/>
            </p:cNvGrpSpPr>
            <p:nvPr/>
          </p:nvGrpSpPr>
          <p:grpSpPr bwMode="auto">
            <a:xfrm>
              <a:off x="1500166" y="4230702"/>
              <a:ext cx="6096000" cy="1508451"/>
              <a:chOff x="0" y="-1"/>
              <a:chExt cx="6096000" cy="1508451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-1"/>
                <a:ext cx="6096000" cy="1508451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-1"/>
                <a:ext cx="4749800" cy="13841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algn="just" defTabSz="130175">
                  <a:defRPr/>
                </a:pPr>
                <a:r>
                  <a:rPr lang="id-ID" sz="2800" b="1">
                    <a:solidFill>
                      <a:schemeClr val="tx1"/>
                    </a:solidFill>
                    <a:cs typeface="Arial" pitchFamily="34" charset="0"/>
                  </a:rPr>
                  <a:t>Konsep dan karakteristik penting dari suatu teknologi telah </a:t>
                </a:r>
                <a:r>
                  <a:rPr lang="en-US" sz="2800" b="1">
                    <a:solidFill>
                      <a:schemeClr val="tx1"/>
                    </a:solidFill>
                    <a:cs typeface="Arial" pitchFamily="34" charset="0"/>
                  </a:rPr>
                  <a:t>		</a:t>
                </a:r>
                <a:r>
                  <a:rPr lang="id-ID" sz="2800" b="1">
                    <a:solidFill>
                      <a:schemeClr val="tx1"/>
                    </a:solidFill>
                    <a:cs typeface="Arial" pitchFamily="34" charset="0"/>
                  </a:rPr>
                  <a:t>dibuktikan secara analitis dan eksperimental</a:t>
                </a:r>
                <a:endParaRPr lang="en-US" sz="2800" b="1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60666" y="4365096"/>
              <a:ext cx="1071570" cy="1308169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72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3</a:t>
              </a:r>
            </a:p>
          </p:txBody>
        </p:sp>
      </p:grpSp>
      <p:sp>
        <p:nvSpPr>
          <p:cNvPr id="25605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F320F183-3385-4390-8FE7-202D6EB98FE6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29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6948" y="111808"/>
            <a:ext cx="1341120" cy="6309360"/>
            <a:chOff x="2246697" y="88058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697" y="8805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697" y="79368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220" y="149931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796" y="217602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268" y="288284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269" y="358847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269" y="4294099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875" y="499533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875" y="5697575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95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230481" cy="68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6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7" name="Rectangle 397"/>
          <p:cNvSpPr>
            <a:spLocks noChangeArrowheads="1"/>
          </p:cNvSpPr>
          <p:nvPr/>
        </p:nvSpPr>
        <p:spPr bwMode="auto">
          <a:xfrm>
            <a:off x="1422401" y="1742959"/>
            <a:ext cx="107696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Konsep diujicobakan dalam skala terbatas (satu area, satu organisasi) 								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Hasil atau output litbang sosek menjadi dasar pembuatan rekomendasi regulasi, kebijakan, rancangan intervensi atau alternatif yang disarankan.								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71625" y="184633"/>
            <a:ext cx="10471151" cy="1270000"/>
            <a:chOff x="1524000" y="658803"/>
            <a:chExt cx="6096000" cy="1269999"/>
          </a:xfrm>
        </p:grpSpPr>
        <p:grpSp>
          <p:nvGrpSpPr>
            <p:cNvPr id="26630" name="Group 3"/>
            <p:cNvGrpSpPr>
              <a:grpSpLocks/>
            </p:cNvGrpSpPr>
            <p:nvPr/>
          </p:nvGrpSpPr>
          <p:grpSpPr bwMode="auto">
            <a:xfrm>
              <a:off x="1524000" y="65880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sv-SE" sz="3200" b="1">
                    <a:solidFill>
                      <a:schemeClr val="tx1"/>
                    </a:solidFill>
                    <a:cs typeface="Arial" pitchFamily="34" charset="0"/>
                  </a:rPr>
                  <a:t>Komponen teknologi telah divalidasi dalam </a:t>
                </a:r>
                <a:r>
                  <a:rPr lang="sv-SE" sz="3200" b="1" smtClean="0">
                    <a:solidFill>
                      <a:schemeClr val="tx1"/>
                    </a:solidFill>
                    <a:cs typeface="Arial" pitchFamily="34" charset="0"/>
                  </a:rPr>
                  <a:t/>
                </a:r>
                <a:br>
                  <a:rPr lang="sv-SE" sz="3200" b="1" smtClean="0">
                    <a:solidFill>
                      <a:schemeClr val="tx1"/>
                    </a:solidFill>
                    <a:cs typeface="Arial" pitchFamily="34" charset="0"/>
                  </a:rPr>
                </a:br>
                <a:r>
                  <a:rPr lang="sv-SE" sz="3200" b="1" smtClean="0">
                    <a:solidFill>
                      <a:schemeClr val="tx1"/>
                    </a:solidFill>
                    <a:cs typeface="Arial" pitchFamily="34" charset="0"/>
                  </a:rPr>
                  <a:t>lingkungan</a:t>
                </a:r>
                <a:r>
                  <a:rPr lang="id-ID" sz="3200" b="1" smtClean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sv-SE" sz="3200" b="1">
                    <a:solidFill>
                      <a:schemeClr val="tx1"/>
                    </a:solidFill>
                    <a:cs typeface="Arial" pitchFamily="34" charset="0"/>
                  </a:rPr>
                  <a:t>laboratorium</a:t>
                </a:r>
                <a:endParaRPr lang="id-ID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84500" y="793196"/>
              <a:ext cx="1071570" cy="1015663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4</a:t>
              </a:r>
            </a:p>
          </p:txBody>
        </p:sp>
      </p:grpSp>
      <p:sp>
        <p:nvSpPr>
          <p:cNvPr id="26629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EA8460C3-7A23-4FD6-B4F9-9C54EF90D11D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30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114006"/>
            <a:ext cx="1341120" cy="6309360"/>
            <a:chOff x="3389697" y="78381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697" y="78381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697" y="78400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220" y="148963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796" y="216634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268" y="287316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269" y="357879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269" y="428442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875" y="4985661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875" y="5687898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245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422401" y="1933575"/>
            <a:ext cx="106743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Rancangan peraturan								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Penyusunan roadmap								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Dokumen jaringan stakeholder/ masterplan 			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Pemetaan dan pengkajian kebutuhan teknologi 								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74800" y="234376"/>
            <a:ext cx="10369551" cy="1270000"/>
            <a:chOff x="1547834" y="2444753"/>
            <a:chExt cx="6096000" cy="1269999"/>
          </a:xfrm>
        </p:grpSpPr>
        <p:grpSp>
          <p:nvGrpSpPr>
            <p:cNvPr id="27654" name="Group 7"/>
            <p:cNvGrpSpPr>
              <a:grpSpLocks/>
            </p:cNvGrpSpPr>
            <p:nvPr/>
          </p:nvGrpSpPr>
          <p:grpSpPr bwMode="auto">
            <a:xfrm>
              <a:off x="1547834" y="244475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Komponen teknologi telah divalidasi dalam </a:t>
                </a:r>
                <a:r>
                  <a:rPr lang="en-US" sz="3200" b="1" smtClean="0">
                    <a:solidFill>
                      <a:schemeClr val="tx1"/>
                    </a:solidFill>
                    <a:cs typeface="Arial" pitchFamily="34" charset="0"/>
                  </a:rPr>
                  <a:t/>
                </a:r>
                <a:br>
                  <a:rPr lang="en-US" sz="3200" b="1" smtClean="0">
                    <a:solidFill>
                      <a:schemeClr val="tx1"/>
                    </a:solidFill>
                    <a:cs typeface="Arial" pitchFamily="34" charset="0"/>
                  </a:rPr>
                </a:br>
                <a:r>
                  <a:rPr lang="id-ID" sz="3200" b="1" smtClean="0">
                    <a:solidFill>
                      <a:schemeClr val="tx1"/>
                    </a:solidFill>
                    <a:cs typeface="Arial" pitchFamily="34" charset="0"/>
                  </a:rPr>
                  <a:t>lingkungan </a:t>
                </a: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yang  relevan</a:t>
                </a:r>
                <a:endParaRPr lang="id-ID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708334" y="2579146"/>
              <a:ext cx="1071570" cy="1015662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5</a:t>
              </a:r>
            </a:p>
          </p:txBody>
        </p:sp>
      </p:grpSp>
      <p:sp>
        <p:nvSpPr>
          <p:cNvPr id="27653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7DC0E0-F478-4A94-8D96-884F8AD75A0F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31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93122"/>
            <a:ext cx="1341120" cy="6309360"/>
            <a:chOff x="4528687" y="88058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687" y="8805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687" y="79368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210" y="149931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786" y="217602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58" y="288284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59" y="358847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59" y="4294099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865" y="499533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865" y="5697575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9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547446" y="1577928"/>
            <a:ext cx="10630545" cy="518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</a:pPr>
            <a:r>
              <a:rPr lang="en-US" altLang="en-US" sz="2800">
                <a:latin typeface="Calibri" pitchFamily="34" charset="0"/>
              </a:rPr>
              <a:t>Hasil Litbang dan rekomendasi disampaikan kepada pemangku kepentingan / stakeholder					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47446" y="152213"/>
            <a:ext cx="10369551" cy="1270000"/>
            <a:chOff x="1500166" y="4230703"/>
            <a:chExt cx="6096000" cy="1269999"/>
          </a:xfrm>
        </p:grpSpPr>
        <p:grpSp>
          <p:nvGrpSpPr>
            <p:cNvPr id="28678" name="Group 11"/>
            <p:cNvGrpSpPr>
              <a:grpSpLocks/>
            </p:cNvGrpSpPr>
            <p:nvPr/>
          </p:nvGrpSpPr>
          <p:grpSpPr bwMode="auto">
            <a:xfrm>
              <a:off x="1500166" y="423070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algn="just" defTabSz="130175"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Model atau Prototipe telah diuji dalam lingkungan yang relevan</a:t>
                </a:r>
                <a:endParaRPr lang="en-US" sz="3200" b="1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60666" y="4365096"/>
              <a:ext cx="1071570" cy="1015663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6</a:t>
              </a:r>
            </a:p>
          </p:txBody>
        </p:sp>
      </p:grpSp>
      <p:sp>
        <p:nvSpPr>
          <p:cNvPr id="28677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4093589-8947-4A7A-9333-D4738259A9C9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32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3364" y="112390"/>
            <a:ext cx="1341120" cy="6309360"/>
            <a:chOff x="5535329" y="95138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329" y="9513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329" y="80076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852" y="150639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428" y="218310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900" y="288992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901" y="3595552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901" y="4301179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507" y="5002418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507" y="5704655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98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422403" y="1302793"/>
            <a:ext cx="10787375" cy="555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endParaRPr lang="id-ID" sz="2400" smtClean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Hasil 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Litbang dan rekomendasi dimanfaatkan pemangku kepentingan / stakeholder								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Beberapa (sebagian) rekomendasi menjadi dasar perubahan kebijakan dan regulasi								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Siap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untuk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produksi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</a:t>
            </a:r>
            <a:r>
              <a:rPr lang="en-US" sz="240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awal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 (</a:t>
            </a:r>
            <a:r>
              <a:rPr lang="en-US" sz="2400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Low Rate Initial Production- LRIP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34698" y="115503"/>
            <a:ext cx="10325099" cy="1270000"/>
            <a:chOff x="1524000" y="658803"/>
            <a:chExt cx="6096000" cy="1269999"/>
          </a:xfrm>
        </p:grpSpPr>
        <p:grpSp>
          <p:nvGrpSpPr>
            <p:cNvPr id="29702" name="Group 3"/>
            <p:cNvGrpSpPr>
              <a:grpSpLocks/>
            </p:cNvGrpSpPr>
            <p:nvPr/>
          </p:nvGrpSpPr>
          <p:grpSpPr bwMode="auto">
            <a:xfrm>
              <a:off x="1524000" y="65880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5557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Prototipe telah diuji dalam lingkungan sebenarnya</a:t>
                </a:r>
                <a:endParaRPr lang="id-ID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84500" y="793196"/>
              <a:ext cx="1071570" cy="10156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7</a:t>
              </a:r>
            </a:p>
          </p:txBody>
        </p:sp>
      </p:grpSp>
      <p:sp>
        <p:nvSpPr>
          <p:cNvPr id="29701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3C76BAEC-1F02-4E08-ABC1-F6B7F4206390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33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115503"/>
            <a:ext cx="1341120" cy="6309360"/>
            <a:chOff x="6605555" y="115503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555" y="11550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555" y="82113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78" y="152675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654" y="220346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126" y="291029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127" y="361591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127" y="432154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733" y="502278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733" y="5725020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33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422401" y="1526765"/>
            <a:ext cx="10769600" cy="533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endParaRPr lang="id-ID" sz="2600" smtClean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Dukungan </a:t>
            </a: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untuk regulasi dan kebijakan terkait aspek sosial								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Hasil Litbang dan rekomendasi disampaikan kepada pengguna utama serta pihak terkait dan dimanfaatkan para pemangku kepentingan / stakeholder, 								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Arial" charset="0"/>
              </a:rPr>
              <a:t>Sebagian besar rekomendasi menjadi dasar perubahan kebijakan / regulasi dan telah dilaksanakan, peningkatan dan perluasan pemanfaatan hasil litbang.								</a:t>
            </a:r>
            <a:endParaRPr lang="en-US" sz="2600" err="1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19751" y="256757"/>
            <a:ext cx="10374899" cy="1270000"/>
            <a:chOff x="1547834" y="2444753"/>
            <a:chExt cx="6096000" cy="1269999"/>
          </a:xfrm>
        </p:grpSpPr>
        <p:grpSp>
          <p:nvGrpSpPr>
            <p:cNvPr id="30726" name="Group 7"/>
            <p:cNvGrpSpPr>
              <a:grpSpLocks/>
            </p:cNvGrpSpPr>
            <p:nvPr/>
          </p:nvGrpSpPr>
          <p:grpSpPr bwMode="auto">
            <a:xfrm>
              <a:off x="1547834" y="244475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30175"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Sistem Teknologi telah lengkap dan memenuhi syarat </a:t>
                </a:r>
                <a:r>
                  <a:rPr lang="id-ID" sz="3200" b="1" i="1">
                    <a:solidFill>
                      <a:schemeClr val="tx1"/>
                    </a:solidFill>
                    <a:cs typeface="Arial" pitchFamily="34" charset="0"/>
                  </a:rPr>
                  <a:t>(qualified)</a:t>
                </a: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en-US" sz="3200" b="1" smtClean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endParaRPr lang="en-US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708334" y="2579146"/>
              <a:ext cx="1071570" cy="10156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8</a:t>
              </a:r>
            </a:p>
          </p:txBody>
        </p:sp>
      </p:grpSp>
      <p:sp>
        <p:nvSpPr>
          <p:cNvPr id="30725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6D8F993A-7011-4225-A75C-A8EB468FAC0A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34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115503"/>
            <a:ext cx="1341120" cy="6309360"/>
            <a:chOff x="7757160" y="115503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160" y="11550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160" y="82113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9683" y="152675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259" y="220346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1" y="291029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2" y="361591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732" y="432154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338" y="502278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338" y="5725020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3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422402" y="1371599"/>
            <a:ext cx="10674349" cy="503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endParaRPr lang="id-ID" sz="2800" smtClean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100000"/>
              <a:buFont typeface="Wingdings" pitchFamily="2" charset="2"/>
              <a:buAutoNum type="arabicPeriod"/>
              <a:defRPr/>
            </a:pPr>
            <a:r>
              <a:rPr lang="en-US" sz="28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Rekomendasi 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dan hasil litbang memberikan kontribusi dalam perbaikan elemen dan indikator kondisi sosial ekonomi masyarakat.								</a:t>
            </a:r>
            <a:endParaRPr lang="en-US" sz="280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27199" y="28074"/>
            <a:ext cx="10369551" cy="1270000"/>
            <a:chOff x="1500166" y="4230703"/>
            <a:chExt cx="6096000" cy="1269999"/>
          </a:xfrm>
        </p:grpSpPr>
        <p:grpSp>
          <p:nvGrpSpPr>
            <p:cNvPr id="31750" name="Group 11"/>
            <p:cNvGrpSpPr>
              <a:grpSpLocks/>
            </p:cNvGrpSpPr>
            <p:nvPr/>
          </p:nvGrpSpPr>
          <p:grpSpPr bwMode="auto">
            <a:xfrm>
              <a:off x="1500166" y="4230703"/>
              <a:ext cx="6096000" cy="1269999"/>
              <a:chOff x="0" y="0"/>
              <a:chExt cx="6096000" cy="126999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0"/>
                <a:ext cx="6096000" cy="1269999"/>
              </a:xfrm>
              <a:prstGeom prst="roundRect">
                <a:avLst>
                  <a:gd name="adj" fmla="val 1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46200" y="0"/>
                <a:ext cx="4749800" cy="12699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33350" tIns="133350" rIns="133350" bIns="133350" anchor="ctr"/>
              <a:lstStyle/>
              <a:p>
                <a:pPr defTabSz="130175">
                  <a:lnSpc>
                    <a:spcPct val="90000"/>
                  </a:lnSpc>
                  <a:defRPr/>
                </a:pP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Teknologi benar-benar teruji</a:t>
                </a:r>
                <a:r>
                  <a:rPr lang="id-ID" sz="3200" b="1" smtClean="0">
                    <a:solidFill>
                      <a:schemeClr val="tx1"/>
                    </a:solidFill>
                    <a:cs typeface="Arial" pitchFamily="34" charset="0"/>
                  </a:rPr>
                  <a:t>/</a:t>
                </a:r>
                <a:r>
                  <a:rPr lang="en-US" sz="3200" b="1" smtClean="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r>
                  <a:rPr lang="id-ID" sz="3200" b="1" smtClean="0">
                    <a:solidFill>
                      <a:schemeClr val="tx1"/>
                    </a:solidFill>
                    <a:cs typeface="Arial" pitchFamily="34" charset="0"/>
                  </a:rPr>
                  <a:t>terbukti </a:t>
                </a:r>
                <a:r>
                  <a:rPr lang="id-ID" sz="3200" b="1">
                    <a:solidFill>
                      <a:schemeClr val="tx1"/>
                    </a:solidFill>
                    <a:cs typeface="Arial" pitchFamily="34" charset="0"/>
                  </a:rPr>
                  <a:t>melalui keberhasilan pengoperasian</a:t>
                </a:r>
                <a:r>
                  <a:rPr lang="id-ID" sz="3200">
                    <a:solidFill>
                      <a:schemeClr val="tx1"/>
                    </a:solidFill>
                    <a:cs typeface="Arial" pitchFamily="34" charset="0"/>
                  </a:rPr>
                  <a:t> </a:t>
                </a:r>
                <a:endParaRPr lang="en-US" sz="320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60666" y="4365096"/>
              <a:ext cx="1071570" cy="10156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6000">
                  <a:solidFill>
                    <a:srgbClr val="FFFFFF"/>
                  </a:solidFill>
                  <a:latin typeface="Arial Black" pitchFamily="34" charset="0"/>
                  <a:cs typeface="Arial" pitchFamily="34" charset="0"/>
                </a:rPr>
                <a:t>9</a:t>
              </a:r>
            </a:p>
          </p:txBody>
        </p:sp>
      </p:grpSp>
      <p:sp>
        <p:nvSpPr>
          <p:cNvPr id="31749" name="Slide Number Placeholder 10"/>
          <p:cNvSpPr txBox="1">
            <a:spLocks noGrp="1"/>
          </p:cNvSpPr>
          <p:nvPr/>
        </p:nvSpPr>
        <p:spPr bwMode="auto">
          <a:xfrm>
            <a:off x="9251951" y="6550114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8C153C1C-5CC9-4E33-8886-719710A040DA}" type="slidenum">
              <a:rPr lang="id-ID" altLang="en-US" sz="1200">
                <a:solidFill>
                  <a:schemeClr val="bg1"/>
                </a:solidFill>
                <a:latin typeface="Calibri" pitchFamily="34" charset="0"/>
              </a:rPr>
              <a:pPr algn="r" eaLnBrk="1" hangingPunct="1"/>
              <a:t>35</a:t>
            </a:fld>
            <a:endParaRPr lang="id-ID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1280" y="101343"/>
            <a:ext cx="1341120" cy="6309360"/>
            <a:chOff x="8876097" y="101343"/>
            <a:chExt cx="1005840" cy="6309360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6097" y="10134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6097" y="80697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620" y="151259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196" y="2189305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668" y="2896130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669" y="3601757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4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669" y="4307384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275" y="5008623"/>
              <a:ext cx="1001268" cy="70562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275" y="5710860"/>
              <a:ext cx="1001268" cy="69984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58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82" y="0"/>
            <a:ext cx="12230481" cy="68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71" y="143484"/>
            <a:ext cx="8516612" cy="643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7285" y="1055075"/>
            <a:ext cx="1955410" cy="225279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rapezoid 2"/>
          <p:cNvSpPr/>
          <p:nvPr/>
        </p:nvSpPr>
        <p:spPr>
          <a:xfrm rot="16200000">
            <a:off x="1065646" y="1417300"/>
            <a:ext cx="3805316" cy="1519347"/>
          </a:xfrm>
          <a:prstGeom prst="trapezoid">
            <a:avLst>
              <a:gd name="adj" fmla="val 496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4262511" y="3438144"/>
            <a:ext cx="3709666" cy="30048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0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3025" cy="687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"/>
            <a:ext cx="12222753" cy="687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"/>
            <a:ext cx="12235816" cy="687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9690" cy="686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79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0800" y="285559"/>
            <a:ext cx="9550400" cy="59093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sz="3600" smtClean="0"/>
              <a:t>Tingkat Kesiap</a:t>
            </a:r>
            <a:r>
              <a:rPr lang="id-ID" altLang="en-US" sz="3600" smtClean="0"/>
              <a:t>terap</a:t>
            </a:r>
            <a:r>
              <a:rPr lang="en-US" altLang="en-US" sz="3600" smtClean="0"/>
              <a:t>an </a:t>
            </a:r>
            <a:r>
              <a:rPr lang="id-ID" altLang="en-US" sz="3600" smtClean="0"/>
              <a:t>Teknologi / </a:t>
            </a:r>
            <a:r>
              <a:rPr lang="en-US" altLang="en-US" sz="3600" smtClean="0"/>
              <a:t>Hasil Litbang</a:t>
            </a:r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829733" y="5791200"/>
            <a:ext cx="1202267" cy="838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7500">
                <a:latin typeface="Arial Rounded MT Bold" pitchFamily="34" charset="0"/>
              </a:rPr>
              <a:t>1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2032000" y="5168900"/>
            <a:ext cx="1202267" cy="838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7500">
                <a:latin typeface="Arial Rounded MT Bold" pitchFamily="34" charset="0"/>
              </a:rPr>
              <a:t>2</a:t>
            </a: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3234267" y="4546600"/>
            <a:ext cx="1202267" cy="838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7500">
                <a:latin typeface="Arial Rounded MT Bold" pitchFamily="34" charset="0"/>
              </a:rPr>
              <a:t>3</a:t>
            </a:r>
          </a:p>
        </p:txBody>
      </p:sp>
      <p:sp>
        <p:nvSpPr>
          <p:cNvPr id="481286" name="Rectangle 6"/>
          <p:cNvSpPr>
            <a:spLocks noChangeArrowheads="1"/>
          </p:cNvSpPr>
          <p:nvPr/>
        </p:nvSpPr>
        <p:spPr bwMode="auto">
          <a:xfrm>
            <a:off x="4436533" y="3911600"/>
            <a:ext cx="1202267" cy="8382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7500">
                <a:solidFill>
                  <a:schemeClr val="bg1"/>
                </a:solidFill>
                <a:latin typeface="Arial Rounded MT Bold" pitchFamily="34" charset="0"/>
              </a:rPr>
              <a:t>4</a:t>
            </a:r>
          </a:p>
        </p:txBody>
      </p:sp>
      <p:sp>
        <p:nvSpPr>
          <p:cNvPr id="481287" name="Rectangle 7"/>
          <p:cNvSpPr>
            <a:spLocks noChangeArrowheads="1"/>
          </p:cNvSpPr>
          <p:nvPr/>
        </p:nvSpPr>
        <p:spPr bwMode="auto">
          <a:xfrm>
            <a:off x="5638800" y="3276600"/>
            <a:ext cx="1202267" cy="8382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7500">
                <a:solidFill>
                  <a:schemeClr val="bg1"/>
                </a:solidFill>
                <a:latin typeface="Arial Rounded MT Bold" pitchFamily="34" charset="0"/>
              </a:rPr>
              <a:t>5</a:t>
            </a:r>
          </a:p>
        </p:txBody>
      </p:sp>
      <p:sp>
        <p:nvSpPr>
          <p:cNvPr id="481288" name="Rectangle 8"/>
          <p:cNvSpPr>
            <a:spLocks noChangeArrowheads="1"/>
          </p:cNvSpPr>
          <p:nvPr/>
        </p:nvSpPr>
        <p:spPr bwMode="auto">
          <a:xfrm>
            <a:off x="6841067" y="2654300"/>
            <a:ext cx="1202267" cy="8382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7500">
                <a:solidFill>
                  <a:schemeClr val="bg1"/>
                </a:solidFill>
                <a:latin typeface="Arial Rounded MT Bold" pitchFamily="34" charset="0"/>
              </a:rPr>
              <a:t>6</a:t>
            </a:r>
          </a:p>
        </p:txBody>
      </p:sp>
      <p:sp>
        <p:nvSpPr>
          <p:cNvPr id="481289" name="Rectangle 9"/>
          <p:cNvSpPr>
            <a:spLocks noChangeArrowheads="1"/>
          </p:cNvSpPr>
          <p:nvPr/>
        </p:nvSpPr>
        <p:spPr bwMode="auto">
          <a:xfrm>
            <a:off x="8043333" y="2032000"/>
            <a:ext cx="1202267" cy="838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7500">
                <a:solidFill>
                  <a:srgbClr val="FFFF00"/>
                </a:solidFill>
                <a:latin typeface="Arial Rounded MT Bold" pitchFamily="34" charset="0"/>
              </a:rPr>
              <a:t>7</a:t>
            </a:r>
          </a:p>
        </p:txBody>
      </p:sp>
      <p:sp>
        <p:nvSpPr>
          <p:cNvPr id="481290" name="Rectangle 10"/>
          <p:cNvSpPr>
            <a:spLocks noChangeArrowheads="1"/>
          </p:cNvSpPr>
          <p:nvPr/>
        </p:nvSpPr>
        <p:spPr bwMode="auto">
          <a:xfrm>
            <a:off x="9245600" y="1371600"/>
            <a:ext cx="1202267" cy="838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7500">
                <a:solidFill>
                  <a:srgbClr val="FFFF00"/>
                </a:solidFill>
                <a:latin typeface="Arial Rounded MT Bold" pitchFamily="34" charset="0"/>
              </a:rPr>
              <a:t>8</a:t>
            </a:r>
          </a:p>
        </p:txBody>
      </p:sp>
      <p:sp>
        <p:nvSpPr>
          <p:cNvPr id="481291" name="Rectangle 11"/>
          <p:cNvSpPr>
            <a:spLocks noChangeArrowheads="1"/>
          </p:cNvSpPr>
          <p:nvPr/>
        </p:nvSpPr>
        <p:spPr bwMode="auto">
          <a:xfrm>
            <a:off x="10447867" y="736600"/>
            <a:ext cx="1202267" cy="838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7500">
                <a:solidFill>
                  <a:srgbClr val="FFFF00"/>
                </a:solidFill>
                <a:latin typeface="Arial Rounded MT Bold" pitchFamily="34" charset="0"/>
              </a:rPr>
              <a:t>9</a:t>
            </a:r>
          </a:p>
        </p:txBody>
      </p:sp>
      <p:sp>
        <p:nvSpPr>
          <p:cNvPr id="481292" name="Freeform 12"/>
          <p:cNvSpPr>
            <a:spLocks/>
          </p:cNvSpPr>
          <p:nvPr/>
        </p:nvSpPr>
        <p:spPr bwMode="auto">
          <a:xfrm>
            <a:off x="406400" y="381000"/>
            <a:ext cx="10668000" cy="5181600"/>
          </a:xfrm>
          <a:custGeom>
            <a:avLst/>
            <a:gdLst>
              <a:gd name="T0" fmla="*/ 0 w 5040"/>
              <a:gd name="T1" fmla="*/ 2147483647 h 3264"/>
              <a:gd name="T2" fmla="*/ 2147483647 w 5040"/>
              <a:gd name="T3" fmla="*/ 2147483647 h 3264"/>
              <a:gd name="T4" fmla="*/ 2147483647 w 5040"/>
              <a:gd name="T5" fmla="*/ 2147483647 h 3264"/>
              <a:gd name="T6" fmla="*/ 2147483647 w 5040"/>
              <a:gd name="T7" fmla="*/ 2147483647 h 3264"/>
              <a:gd name="T8" fmla="*/ 2147483647 w 5040"/>
              <a:gd name="T9" fmla="*/ 2147483647 h 3264"/>
              <a:gd name="T10" fmla="*/ 2147483647 w 5040"/>
              <a:gd name="T11" fmla="*/ 2147483647 h 3264"/>
              <a:gd name="T12" fmla="*/ 2147483647 w 5040"/>
              <a:gd name="T13" fmla="*/ 2147483647 h 3264"/>
              <a:gd name="T14" fmla="*/ 2147483647 w 5040"/>
              <a:gd name="T15" fmla="*/ 2147483647 h 3264"/>
              <a:gd name="T16" fmla="*/ 2147483647 w 5040"/>
              <a:gd name="T17" fmla="*/ 2147483647 h 3264"/>
              <a:gd name="T18" fmla="*/ 2147483647 w 5040"/>
              <a:gd name="T19" fmla="*/ 2147483647 h 3264"/>
              <a:gd name="T20" fmla="*/ 2147483647 w 5040"/>
              <a:gd name="T21" fmla="*/ 2147483647 h 3264"/>
              <a:gd name="T22" fmla="*/ 2147483647 w 5040"/>
              <a:gd name="T23" fmla="*/ 2147483647 h 3264"/>
              <a:gd name="T24" fmla="*/ 2147483647 w 5040"/>
              <a:gd name="T25" fmla="*/ 2147483647 h 3264"/>
              <a:gd name="T26" fmla="*/ 2147483647 w 5040"/>
              <a:gd name="T27" fmla="*/ 2147483647 h 3264"/>
              <a:gd name="T28" fmla="*/ 2147483647 w 5040"/>
              <a:gd name="T29" fmla="*/ 2147483647 h 3264"/>
              <a:gd name="T30" fmla="*/ 2147483647 w 5040"/>
              <a:gd name="T31" fmla="*/ 2147483647 h 3264"/>
              <a:gd name="T32" fmla="*/ 2147483647 w 5040"/>
              <a:gd name="T33" fmla="*/ 0 h 3264"/>
              <a:gd name="T34" fmla="*/ 2147483647 w 5040"/>
              <a:gd name="T35" fmla="*/ 0 h 326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040"/>
              <a:gd name="T55" fmla="*/ 0 h 3264"/>
              <a:gd name="T56" fmla="*/ 5040 w 5040"/>
              <a:gd name="T57" fmla="*/ 3264 h 326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040" h="3264">
                <a:moveTo>
                  <a:pt x="0" y="3264"/>
                </a:moveTo>
                <a:lnTo>
                  <a:pt x="672" y="3264"/>
                </a:lnTo>
                <a:lnTo>
                  <a:pt x="672" y="2784"/>
                </a:lnTo>
                <a:lnTo>
                  <a:pt x="1200" y="2784"/>
                </a:lnTo>
                <a:lnTo>
                  <a:pt x="1200" y="2400"/>
                </a:lnTo>
                <a:lnTo>
                  <a:pt x="1824" y="2400"/>
                </a:lnTo>
                <a:lnTo>
                  <a:pt x="1824" y="1968"/>
                </a:lnTo>
                <a:lnTo>
                  <a:pt x="2352" y="1968"/>
                </a:lnTo>
                <a:lnTo>
                  <a:pt x="2352" y="1632"/>
                </a:lnTo>
                <a:lnTo>
                  <a:pt x="2928" y="1632"/>
                </a:lnTo>
                <a:lnTo>
                  <a:pt x="2928" y="1248"/>
                </a:lnTo>
                <a:lnTo>
                  <a:pt x="3504" y="1248"/>
                </a:lnTo>
                <a:lnTo>
                  <a:pt x="3504" y="816"/>
                </a:lnTo>
                <a:lnTo>
                  <a:pt x="4080" y="816"/>
                </a:lnTo>
                <a:lnTo>
                  <a:pt x="4080" y="384"/>
                </a:lnTo>
                <a:lnTo>
                  <a:pt x="4608" y="384"/>
                </a:lnTo>
                <a:lnTo>
                  <a:pt x="4608" y="0"/>
                </a:lnTo>
                <a:lnTo>
                  <a:pt x="504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293" name="AutoShape 13"/>
          <p:cNvSpPr>
            <a:spLocks/>
          </p:cNvSpPr>
          <p:nvPr/>
        </p:nvSpPr>
        <p:spPr bwMode="auto">
          <a:xfrm rot="14419061">
            <a:off x="6407150" y="2774987"/>
            <a:ext cx="647700" cy="3708400"/>
          </a:xfrm>
          <a:prstGeom prst="leftBrace">
            <a:avLst>
              <a:gd name="adj1" fmla="val 35784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81294" name="AutoShape 14"/>
          <p:cNvSpPr>
            <a:spLocks/>
          </p:cNvSpPr>
          <p:nvPr/>
        </p:nvSpPr>
        <p:spPr bwMode="auto">
          <a:xfrm rot="3428191" flipV="1">
            <a:off x="1631950" y="2393985"/>
            <a:ext cx="647700" cy="3708400"/>
          </a:xfrm>
          <a:prstGeom prst="leftBrace">
            <a:avLst>
              <a:gd name="adj1" fmla="val 35784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81295" name="AutoShape 15"/>
          <p:cNvSpPr>
            <a:spLocks/>
          </p:cNvSpPr>
          <p:nvPr/>
        </p:nvSpPr>
        <p:spPr bwMode="auto">
          <a:xfrm rot="16200000">
            <a:off x="9861550" y="1631986"/>
            <a:ext cx="647700" cy="3403600"/>
          </a:xfrm>
          <a:prstGeom prst="leftBrace">
            <a:avLst>
              <a:gd name="adj1" fmla="val 32843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81296" name="Rectangle 16"/>
          <p:cNvSpPr>
            <a:spLocks noChangeArrowheads="1"/>
          </p:cNvSpPr>
          <p:nvPr/>
        </p:nvSpPr>
        <p:spPr bwMode="auto">
          <a:xfrm>
            <a:off x="637300" y="3276600"/>
            <a:ext cx="345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Arial Rounded MT Bold" pitchFamily="34" charset="0"/>
              </a:rPr>
              <a:t>Riset Dasar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481297" name="Rectangle 17"/>
          <p:cNvSpPr>
            <a:spLocks noChangeArrowheads="1"/>
          </p:cNvSpPr>
          <p:nvPr/>
        </p:nvSpPr>
        <p:spPr bwMode="auto">
          <a:xfrm>
            <a:off x="5909733" y="4996439"/>
            <a:ext cx="3454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Arial Rounded MT Bold" pitchFamily="34" charset="0"/>
              </a:rPr>
              <a:t>Riset Terapan / Lanjutan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481298" name="Rectangle 18"/>
          <p:cNvSpPr>
            <a:spLocks noChangeArrowheads="1"/>
          </p:cNvSpPr>
          <p:nvPr/>
        </p:nvSpPr>
        <p:spPr bwMode="auto">
          <a:xfrm>
            <a:off x="8788400" y="3560155"/>
            <a:ext cx="345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>
                <a:latin typeface="Arial Rounded MT Bold" pitchFamily="34" charset="0"/>
              </a:rPr>
              <a:t>Riset Pengembangan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318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1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1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1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1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1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1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1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1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1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0"/>
                                        <p:tgtEl>
                                          <p:spTgt spid="48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8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8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8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8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animBg="1"/>
      <p:bldP spid="481284" grpId="0" animBg="1"/>
      <p:bldP spid="481285" grpId="0" animBg="1"/>
      <p:bldP spid="481286" grpId="0" animBg="1"/>
      <p:bldP spid="481287" grpId="0" animBg="1"/>
      <p:bldP spid="481288" grpId="0" animBg="1"/>
      <p:bldP spid="481289" grpId="0" animBg="1"/>
      <p:bldP spid="481290" grpId="0" animBg="1"/>
      <p:bldP spid="481291" grpId="0" animBg="1"/>
      <p:bldP spid="481292" grpId="0" animBg="1"/>
      <p:bldP spid="481293" grpId="0" animBg="1"/>
      <p:bldP spid="481294" grpId="0" animBg="1"/>
      <p:bldP spid="481295" grpId="0" animBg="1"/>
      <p:bldP spid="481296" grpId="0"/>
      <p:bldP spid="481297" grpId="0"/>
      <p:bldP spid="4812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6704" y="390212"/>
            <a:ext cx="990209" cy="6324492"/>
            <a:chOff x="3200399" y="0"/>
            <a:chExt cx="2095499" cy="10390463"/>
          </a:xfrm>
        </p:grpSpPr>
        <p:pic>
          <p:nvPicPr>
            <p:cNvPr id="190472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399" y="116205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4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55" y="232410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939" y="3438525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2" y="46025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7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576459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8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69266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9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8081472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80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9237938"/>
              <a:ext cx="2085975" cy="115252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2641600" y="2208359"/>
            <a:ext cx="7924800" cy="1008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555750">
              <a:lnSpc>
                <a:spcPct val="90000"/>
              </a:lnSpc>
              <a:spcAft>
                <a:spcPct val="35000"/>
              </a:spcAft>
              <a:defRPr/>
            </a:pPr>
            <a:r>
              <a:rPr lang="sv-SE" sz="6600" b="1" smtClean="0">
                <a:latin typeface="Baskerville Old Face" panose="02020602080505020303" pitchFamily="18" charset="0"/>
              </a:rPr>
              <a:t>Deskripsi </a:t>
            </a:r>
            <a:r>
              <a:rPr lang="id-ID" sz="6600" b="1" smtClean="0">
                <a:latin typeface="Baskerville Old Face" panose="02020602080505020303" pitchFamily="18" charset="0"/>
              </a:rPr>
              <a:t>TKT / TRL</a:t>
            </a:r>
          </a:p>
        </p:txBody>
      </p:sp>
    </p:spTree>
    <p:extLst>
      <p:ext uri="{BB962C8B-B14F-4D97-AF65-F5344CB8AC3E}">
        <p14:creationId xmlns:p14="http://schemas.microsoft.com/office/powerpoint/2010/main" val="41788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2636" y="842346"/>
            <a:ext cx="990209" cy="5970833"/>
            <a:chOff x="3200399" y="0"/>
            <a:chExt cx="2095499" cy="10390463"/>
          </a:xfrm>
        </p:grpSpPr>
        <p:pic>
          <p:nvPicPr>
            <p:cNvPr id="190472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399" y="116205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4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55" y="2324100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939" y="3438525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2" y="46025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7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576459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8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3" y="6926647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79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8081472"/>
              <a:ext cx="2085975" cy="116205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0480" name="Picture 1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103" y="9237938"/>
              <a:ext cx="2085975" cy="1152525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/>
          <p:cNvSpPr/>
          <p:nvPr/>
        </p:nvSpPr>
        <p:spPr>
          <a:xfrm rot="5400000">
            <a:off x="9427522" y="2471830"/>
            <a:ext cx="756000" cy="4500000"/>
          </a:xfrm>
          <a:prstGeom prst="rect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000" b="1" smtClean="0"/>
              <a:t>PERTANIAN</a:t>
            </a:r>
            <a:r>
              <a:rPr lang="id-ID" sz="2000" b="1" smtClean="0"/>
              <a:t>. </a:t>
            </a:r>
            <a:r>
              <a:rPr lang="en-US" sz="2000" b="1" smtClean="0"/>
              <a:t>PETERNAKAN</a:t>
            </a:r>
            <a:r>
              <a:rPr lang="id-ID" sz="2000" b="1" smtClean="0"/>
              <a:t>, </a:t>
            </a:r>
            <a:r>
              <a:rPr lang="en-US" sz="2000" b="1" smtClean="0"/>
              <a:t>PERIKANAN</a:t>
            </a:r>
            <a:endParaRPr lang="id-ID" sz="2000" b="1"/>
          </a:p>
        </p:txBody>
      </p:sp>
      <p:sp>
        <p:nvSpPr>
          <p:cNvPr id="16" name="Rectangle 15"/>
          <p:cNvSpPr/>
          <p:nvPr/>
        </p:nvSpPr>
        <p:spPr>
          <a:xfrm rot="5400000">
            <a:off x="9427522" y="-51997"/>
            <a:ext cx="756000" cy="450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r>
              <a:rPr lang="en-US" sz="2400" b="1">
                <a:solidFill>
                  <a:schemeClr val="bg1"/>
                </a:solidFill>
              </a:rPr>
              <a:t>KESEHATAN </a:t>
            </a:r>
            <a:r>
              <a:rPr lang="en-US" sz="2400" b="1" smtClean="0">
                <a:solidFill>
                  <a:schemeClr val="bg1"/>
                </a:solidFill>
              </a:rPr>
              <a:t>–</a:t>
            </a:r>
            <a:r>
              <a:rPr lang="id-ID" sz="2400" b="1" smtClean="0">
                <a:solidFill>
                  <a:schemeClr val="bg1"/>
                </a:solidFill>
              </a:rPr>
              <a:t> </a:t>
            </a:r>
            <a:r>
              <a:rPr lang="en-US" sz="2400" b="1" smtClean="0">
                <a:solidFill>
                  <a:schemeClr val="bg1"/>
                </a:solidFill>
              </a:rPr>
              <a:t>VAKSIN</a:t>
            </a:r>
            <a:r>
              <a:rPr lang="id-ID" sz="2400" b="1" smtClean="0">
                <a:solidFill>
                  <a:schemeClr val="bg1"/>
                </a:solidFill>
              </a:rPr>
              <a:t> </a:t>
            </a:r>
            <a:r>
              <a:rPr lang="en-US" sz="2400" b="1" smtClean="0">
                <a:solidFill>
                  <a:schemeClr val="bg1"/>
                </a:solidFill>
              </a:rPr>
              <a:t>/</a:t>
            </a:r>
            <a:r>
              <a:rPr lang="id-ID" sz="2400" b="1" smtClean="0">
                <a:solidFill>
                  <a:schemeClr val="bg1"/>
                </a:solidFill>
              </a:rPr>
              <a:t> HAYATI</a:t>
            </a:r>
            <a:endParaRPr lang="id-ID" sz="2400" b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93896" y="1754483"/>
            <a:ext cx="4483104" cy="505869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id-ID" sz="3600" b="1" smtClean="0"/>
              <a:t>Hasil Risbang</a:t>
            </a:r>
            <a:br>
              <a:rPr lang="id-ID" sz="3600" b="1" smtClean="0"/>
            </a:br>
            <a:endParaRPr lang="id-ID" sz="3600" b="1" smtClean="0"/>
          </a:p>
          <a:p>
            <a:pPr algn="ctr"/>
            <a:r>
              <a:rPr lang="id-ID" sz="2400" b="1" i="1" smtClean="0"/>
              <a:t>( Hardware / Sofware / System )</a:t>
            </a:r>
            <a:endParaRPr lang="id-ID" sz="2400" i="1"/>
          </a:p>
        </p:txBody>
      </p:sp>
      <p:sp>
        <p:nvSpPr>
          <p:cNvPr id="27" name="Rectangle 26"/>
          <p:cNvSpPr/>
          <p:nvPr/>
        </p:nvSpPr>
        <p:spPr>
          <a:xfrm>
            <a:off x="1993896" y="79838"/>
            <a:ext cx="10061626" cy="66340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id-ID" sz="3200" b="1" smtClean="0"/>
              <a:t>Deskripsi  TKT</a:t>
            </a:r>
            <a:endParaRPr lang="id-ID" sz="3200"/>
          </a:p>
        </p:txBody>
      </p:sp>
      <p:sp>
        <p:nvSpPr>
          <p:cNvPr id="28" name="Rectangle 27"/>
          <p:cNvSpPr/>
          <p:nvPr/>
        </p:nvSpPr>
        <p:spPr>
          <a:xfrm>
            <a:off x="742636" y="79838"/>
            <a:ext cx="985709" cy="66340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id-ID" sz="3200" b="1" smtClean="0"/>
              <a:t>TKT</a:t>
            </a:r>
            <a:endParaRPr lang="id-ID" sz="3200"/>
          </a:p>
        </p:txBody>
      </p:sp>
      <p:sp>
        <p:nvSpPr>
          <p:cNvPr id="29" name="Rectangle 28">
            <a:hlinkClick r:id="rId11" action="ppaction://hlinksldjump"/>
          </p:cNvPr>
          <p:cNvSpPr/>
          <p:nvPr/>
        </p:nvSpPr>
        <p:spPr>
          <a:xfrm>
            <a:off x="1993896" y="826360"/>
            <a:ext cx="4483104" cy="90834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id-ID" sz="3200" b="1" smtClean="0"/>
              <a:t>Generik</a:t>
            </a:r>
            <a:endParaRPr lang="id-ID"/>
          </a:p>
        </p:txBody>
      </p:sp>
      <p:sp>
        <p:nvSpPr>
          <p:cNvPr id="30" name="Rectangle 29"/>
          <p:cNvSpPr/>
          <p:nvPr/>
        </p:nvSpPr>
        <p:spPr>
          <a:xfrm>
            <a:off x="6557928" y="800392"/>
            <a:ext cx="5497594" cy="9083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id-ID" sz="3200" b="1" smtClean="0"/>
              <a:t>Spesifik</a:t>
            </a:r>
            <a:endParaRPr lang="id-ID"/>
          </a:p>
        </p:txBody>
      </p:sp>
      <p:sp>
        <p:nvSpPr>
          <p:cNvPr id="32" name="Rounded Rectangle 31"/>
          <p:cNvSpPr>
            <a:spLocks noChangeAspect="1"/>
          </p:cNvSpPr>
          <p:nvPr/>
        </p:nvSpPr>
        <p:spPr>
          <a:xfrm>
            <a:off x="6664342" y="6045038"/>
            <a:ext cx="789390" cy="756000"/>
          </a:xfrm>
          <a:prstGeom prst="roundRect">
            <a:avLst>
              <a:gd name="adj" fmla="val 0"/>
            </a:avLst>
          </a:prstGeom>
          <a:blipFill rotWithShape="1">
            <a:blip r:embed="rId1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Rounded Rectangle 32"/>
          <p:cNvSpPr>
            <a:spLocks noChangeAspect="1"/>
          </p:cNvSpPr>
          <p:nvPr/>
        </p:nvSpPr>
        <p:spPr>
          <a:xfrm>
            <a:off x="6667744" y="5227573"/>
            <a:ext cx="785988" cy="756000"/>
          </a:xfrm>
          <a:prstGeom prst="roundRect">
            <a:avLst>
              <a:gd name="adj" fmla="val 0"/>
            </a:avLst>
          </a:prstGeom>
          <a:blipFill rotWithShape="1">
            <a:blip r:embed="rId1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Rounded Rectangle 33"/>
          <p:cNvSpPr>
            <a:spLocks noChangeAspect="1"/>
          </p:cNvSpPr>
          <p:nvPr/>
        </p:nvSpPr>
        <p:spPr>
          <a:xfrm>
            <a:off x="6683473" y="3522075"/>
            <a:ext cx="770259" cy="756000"/>
          </a:xfrm>
          <a:prstGeom prst="roundRect">
            <a:avLst>
              <a:gd name="adj" fmla="val 10000"/>
            </a:avLst>
          </a:prstGeom>
          <a:blipFill rotWithShape="1">
            <a:blip r:embed="rId1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668887" y="4343830"/>
            <a:ext cx="770259" cy="756000"/>
          </a:xfrm>
          <a:prstGeom prst="roundRect">
            <a:avLst>
              <a:gd name="adj" fmla="val 0"/>
            </a:avLst>
          </a:prstGeom>
          <a:blipFill rotWithShape="1">
            <a:blip r:embed="rId1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6646576" y="2670699"/>
            <a:ext cx="807156" cy="756000"/>
          </a:xfrm>
          <a:prstGeom prst="roundRect">
            <a:avLst>
              <a:gd name="adj" fmla="val 10000"/>
            </a:avLst>
          </a:prstGeom>
          <a:blipFill rotWithShape="1">
            <a:blip r:embed="rId1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Rectangle 39"/>
          <p:cNvSpPr/>
          <p:nvPr/>
        </p:nvSpPr>
        <p:spPr>
          <a:xfrm rot="5400000">
            <a:off x="9427522" y="4172670"/>
            <a:ext cx="756000" cy="450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400" b="1" smtClean="0"/>
              <a:t>SOSIAL</a:t>
            </a:r>
            <a:r>
              <a:rPr lang="id-ID" sz="2400" b="1" smtClean="0"/>
              <a:t> HUMANIORA</a:t>
            </a:r>
            <a:endParaRPr lang="id-ID" sz="2400" b="1"/>
          </a:p>
        </p:txBody>
      </p:sp>
      <p:sp>
        <p:nvSpPr>
          <p:cNvPr id="41" name="Rectangle 40"/>
          <p:cNvSpPr/>
          <p:nvPr/>
        </p:nvSpPr>
        <p:spPr>
          <a:xfrm rot="5400000">
            <a:off x="9427522" y="3331864"/>
            <a:ext cx="756000" cy="4500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400" b="1" smtClean="0"/>
              <a:t>TIK</a:t>
            </a:r>
            <a:r>
              <a:rPr lang="id-ID" sz="2400" b="1" smtClean="0"/>
              <a:t> /</a:t>
            </a:r>
            <a:r>
              <a:rPr lang="en-US" sz="2400" b="1" smtClean="0"/>
              <a:t> SOFTWARE</a:t>
            </a:r>
            <a:endParaRPr lang="id-ID" sz="2400" b="1"/>
          </a:p>
        </p:txBody>
      </p:sp>
      <p:sp>
        <p:nvSpPr>
          <p:cNvPr id="42" name="Rectangle 41"/>
          <p:cNvSpPr/>
          <p:nvPr/>
        </p:nvSpPr>
        <p:spPr>
          <a:xfrm rot="5400000">
            <a:off x="9427522" y="1636701"/>
            <a:ext cx="756000" cy="450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400" b="1"/>
              <a:t>FARMASI </a:t>
            </a:r>
            <a:endParaRPr lang="id-ID" sz="2400" b="1"/>
          </a:p>
        </p:txBody>
      </p:sp>
      <p:sp>
        <p:nvSpPr>
          <p:cNvPr id="43" name="Rectangle 42"/>
          <p:cNvSpPr/>
          <p:nvPr/>
        </p:nvSpPr>
        <p:spPr>
          <a:xfrm rot="5400000">
            <a:off x="9427522" y="771243"/>
            <a:ext cx="756000" cy="450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400" b="1"/>
              <a:t>KESEHATAN – </a:t>
            </a:r>
            <a:r>
              <a:rPr lang="en-US" sz="2400" b="1" smtClean="0"/>
              <a:t>P</a:t>
            </a:r>
            <a:r>
              <a:rPr lang="id-ID" sz="2400" b="1" smtClean="0"/>
              <a:t>ERALATAN MEDIS</a:t>
            </a:r>
            <a:endParaRPr lang="id-ID" sz="2400" b="1"/>
          </a:p>
        </p:txBody>
      </p:sp>
      <p:sp>
        <p:nvSpPr>
          <p:cNvPr id="44" name="Rounded Rectangle 43"/>
          <p:cNvSpPr/>
          <p:nvPr/>
        </p:nvSpPr>
        <p:spPr>
          <a:xfrm>
            <a:off x="6665056" y="1834071"/>
            <a:ext cx="807156" cy="741932"/>
          </a:xfrm>
          <a:prstGeom prst="roundRect">
            <a:avLst>
              <a:gd name="adj" fmla="val 10000"/>
            </a:avLst>
          </a:prstGeom>
          <a:blipFill rotWithShape="1">
            <a:blip r:embed="rId1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549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40" grpId="0" animBg="1"/>
      <p:bldP spid="41" grpId="0" animBg="1"/>
      <p:bldP spid="42" grpId="0" animBg="1"/>
      <p:bldP spid="4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15393</TotalTime>
  <Words>1290</Words>
  <Application>Microsoft Office PowerPoint</Application>
  <PresentationFormat>Custom</PresentationFormat>
  <Paragraphs>287</Paragraphs>
  <Slides>35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Integral</vt:lpstr>
      <vt:lpstr>Office Theme</vt:lpstr>
      <vt:lpstr>Indikator &amp; Deskripsi  Tingkat Kesiapterapan Teknologi TKT Online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Tingkat Kesiapterapan Teknologi / Hasil Litbang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Ilustrasi  Pengukuran TRL Hasil Litbang</vt:lpstr>
      <vt:lpstr>PowerPoint Presentation</vt:lpstr>
      <vt:lpstr>terimakasih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Suhendri</dc:creator>
  <cp:lastModifiedBy>ismail - [2010]</cp:lastModifiedBy>
  <cp:revision>396</cp:revision>
  <dcterms:created xsi:type="dcterms:W3CDTF">2015-08-02T06:32:31Z</dcterms:created>
  <dcterms:modified xsi:type="dcterms:W3CDTF">2017-04-21T05:10:59Z</dcterms:modified>
</cp:coreProperties>
</file>